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70"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FDD182"/>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69" d="100"/>
          <a:sy n="69"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5.tif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3.xml"/><Relationship Id="rId4" Type="http://schemas.openxmlformats.org/officeDocument/2006/relationships/hyperlink" Target="https://www.twinkl.co.uk/resources/science-investigation/physical-processes/electricity"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tiff"/><Relationship Id="rId1" Type="http://schemas.openxmlformats.org/officeDocument/2006/relationships/slideLayout" Target="../slideLayouts/slideLayout3.xml"/><Relationship Id="rId4" Type="http://schemas.openxmlformats.org/officeDocument/2006/relationships/hyperlink" Target="https://www.twinkl.co.uk/resources/science-investigation/physical-processes/electricit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3.xml"/><Relationship Id="rId6" Type="http://schemas.openxmlformats.org/officeDocument/2006/relationships/hyperlink" Target="https://www.twinkl.co.uk/resources/science-investigation/physical-processes/electricity" TargetMode="External"/><Relationship Id="rId5" Type="http://schemas.openxmlformats.org/officeDocument/2006/relationships/image" Target="../media/image15.tiff"/><Relationship Id="rId4" Type="http://schemas.openxmlformats.org/officeDocument/2006/relationships/image" Target="../media/image14.tiff"/></Relationships>
</file>

<file path=ppt/slides/_rels/slide8.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16.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18.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19.tif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science-investigation/physical-processes/electricity" TargetMode="External"/><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science-investigation/physical-processes/electricity"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9C733EC1-53B3-4F77-B2E9-6E270792493C}"/>
              </a:ext>
            </a:extLst>
          </p:cNvPr>
          <p:cNvSpPr/>
          <p:nvPr/>
        </p:nvSpPr>
        <p:spPr>
          <a:xfrm>
            <a:off x="3875714" y="5410899"/>
            <a:ext cx="1333849" cy="9060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92773792-9579-4DDB-9816-7C2FFBD40A40}"/>
              </a:ext>
            </a:extLst>
          </p:cNvPr>
          <p:cNvSpPr/>
          <p:nvPr/>
        </p:nvSpPr>
        <p:spPr>
          <a:xfrm>
            <a:off x="8447714" y="6157519"/>
            <a:ext cx="620785" cy="6123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294AB-ED4A-4182-880C-D73B4F3158CA}"/>
              </a:ext>
            </a:extLst>
          </p:cNvPr>
          <p:cNvSpPr>
            <a:spLocks noGrp="1"/>
          </p:cNvSpPr>
          <p:nvPr>
            <p:ph type="title"/>
          </p:nvPr>
        </p:nvSpPr>
        <p:spPr/>
        <p:txBody>
          <a:bodyPr/>
          <a:lstStyle/>
          <a:p>
            <a:r>
              <a:rPr lang="en-GB" dirty="0"/>
              <a:t>Electricity</a:t>
            </a:r>
          </a:p>
        </p:txBody>
      </p:sp>
      <p:sp>
        <p:nvSpPr>
          <p:cNvPr id="6" name="Rectangle: Rounded Corners 5">
            <a:extLst>
              <a:ext uri="{FF2B5EF4-FFF2-40B4-BE49-F238E27FC236}">
                <a16:creationId xmlns:a16="http://schemas.microsoft.com/office/drawing/2014/main" id="{325C6DAE-3480-4088-942A-14E95445637C}"/>
              </a:ext>
            </a:extLst>
          </p:cNvPr>
          <p:cNvSpPr/>
          <p:nvPr/>
        </p:nvSpPr>
        <p:spPr>
          <a:xfrm>
            <a:off x="1405621" y="1592742"/>
            <a:ext cx="6941425" cy="1380923"/>
          </a:xfrm>
          <a:prstGeom prst="roundRect">
            <a:avLst>
              <a:gd name="adj" fmla="val 12415"/>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a:spcBef>
                <a:spcPct val="0"/>
              </a:spcBef>
            </a:pPr>
            <a:r>
              <a:rPr lang="en-GB" altLang="en-US" dirty="0">
                <a:solidFill>
                  <a:schemeClr val="tx1"/>
                </a:solidFill>
              </a:rPr>
              <a:t>Electricity is an important part of everyday life. Look around the room and see how many things you can find that need electricity. </a:t>
            </a:r>
          </a:p>
          <a:p>
            <a:pPr lvl="2" algn="just">
              <a:spcBef>
                <a:spcPct val="0"/>
              </a:spcBef>
            </a:pPr>
            <a:r>
              <a:rPr lang="en-GB" altLang="en-US" dirty="0">
                <a:solidFill>
                  <a:schemeClr val="tx1"/>
                </a:solidFill>
              </a:rPr>
              <a:t>Clue – these things will have a wire and plug.</a:t>
            </a:r>
          </a:p>
        </p:txBody>
      </p:sp>
      <p:sp>
        <p:nvSpPr>
          <p:cNvPr id="5" name="Oval 4">
            <a:extLst>
              <a:ext uri="{FF2B5EF4-FFF2-40B4-BE49-F238E27FC236}">
                <a16:creationId xmlns:a16="http://schemas.microsoft.com/office/drawing/2014/main" id="{763D120A-3120-4DFF-A1CE-22E69D3F2A84}"/>
              </a:ext>
            </a:extLst>
          </p:cNvPr>
          <p:cNvSpPr/>
          <p:nvPr/>
        </p:nvSpPr>
        <p:spPr>
          <a:xfrm>
            <a:off x="752678" y="1481590"/>
            <a:ext cx="1597170" cy="1597170"/>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Talk About It</a:t>
            </a:r>
          </a:p>
        </p:txBody>
      </p:sp>
      <p:pic>
        <p:nvPicPr>
          <p:cNvPr id="10" name="Picture 9">
            <a:extLst>
              <a:ext uri="{FF2B5EF4-FFF2-40B4-BE49-F238E27FC236}">
                <a16:creationId xmlns:a16="http://schemas.microsoft.com/office/drawing/2014/main" id="{94488B6C-8338-46EB-9F77-01C305AA8A9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32218" y="3189912"/>
            <a:ext cx="2169011" cy="3106987"/>
          </a:xfrm>
          <a:prstGeom prst="rect">
            <a:avLst/>
          </a:prstGeom>
        </p:spPr>
      </p:pic>
      <p:sp>
        <p:nvSpPr>
          <p:cNvPr id="11" name="Speech Bubble: Rectangle with Corners Rounded 10">
            <a:extLst>
              <a:ext uri="{FF2B5EF4-FFF2-40B4-BE49-F238E27FC236}">
                <a16:creationId xmlns:a16="http://schemas.microsoft.com/office/drawing/2014/main" id="{5FDCB4AF-EA5B-4573-A541-CA32D6E6BDD0}"/>
              </a:ext>
            </a:extLst>
          </p:cNvPr>
          <p:cNvSpPr/>
          <p:nvPr/>
        </p:nvSpPr>
        <p:spPr>
          <a:xfrm>
            <a:off x="3439864" y="3316523"/>
            <a:ext cx="3561571" cy="1492624"/>
          </a:xfrm>
          <a:prstGeom prst="wedgeRoundRectCallout">
            <a:avLst>
              <a:gd name="adj1" fmla="val -71874"/>
              <a:gd name="adj2" fmla="val -1990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Although we use electricity every day, it can be dangerous and we must follow rules to keep ourselves safe.</a:t>
            </a:r>
            <a:endParaRPr lang="en-GB" dirty="0"/>
          </a:p>
        </p:txBody>
      </p:sp>
      <p:sp>
        <p:nvSpPr>
          <p:cNvPr id="8" name="Rectangle 7">
            <a:hlinkClick r:id="rId3"/>
            <a:extLst>
              <a:ext uri="{FF2B5EF4-FFF2-40B4-BE49-F238E27FC236}">
                <a16:creationId xmlns:a16="http://schemas.microsoft.com/office/drawing/2014/main" id="{E4B4C314-511C-4FE7-82A7-92B4912DB71A}"/>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04561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nextCondLst>
                <p:cond evt="onClick" delay="0">
                  <p:tgtEl>
                    <p:spTgt spid="5"/>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11A83C2-0C83-46B8-94E1-59D6E38EAEA5}"/>
              </a:ext>
            </a:extLst>
          </p:cNvPr>
          <p:cNvSpPr/>
          <p:nvPr/>
        </p:nvSpPr>
        <p:spPr>
          <a:xfrm>
            <a:off x="896470" y="2330818"/>
            <a:ext cx="6149788" cy="815788"/>
          </a:xfrm>
          <a:prstGeom prst="roundRect">
            <a:avLst>
              <a:gd name="adj" fmla="val 11172"/>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50CAAB7-D9CB-4811-B947-61FBB558FB9D}"/>
              </a:ext>
            </a:extLst>
          </p:cNvPr>
          <p:cNvSpPr>
            <a:spLocks noGrp="1"/>
          </p:cNvSpPr>
          <p:nvPr>
            <p:ph type="title"/>
          </p:nvPr>
        </p:nvSpPr>
        <p:spPr/>
        <p:txBody>
          <a:bodyPr/>
          <a:lstStyle/>
          <a:p>
            <a:r>
              <a:rPr lang="en-GB" dirty="0"/>
              <a:t>The Dangers of Electricity</a:t>
            </a:r>
          </a:p>
        </p:txBody>
      </p:sp>
      <p:sp>
        <p:nvSpPr>
          <p:cNvPr id="4" name="TextBox 3">
            <a:extLst>
              <a:ext uri="{FF2B5EF4-FFF2-40B4-BE49-F238E27FC236}">
                <a16:creationId xmlns:a16="http://schemas.microsoft.com/office/drawing/2014/main" id="{5C6783C7-ED01-4D36-B481-FF5A682A36D2}"/>
              </a:ext>
            </a:extLst>
          </p:cNvPr>
          <p:cNvSpPr txBox="1"/>
          <p:nvPr/>
        </p:nvSpPr>
        <p:spPr>
          <a:xfrm>
            <a:off x="914400" y="1631574"/>
            <a:ext cx="7297271" cy="2492990"/>
          </a:xfrm>
          <a:prstGeom prst="rect">
            <a:avLst/>
          </a:prstGeom>
          <a:noFill/>
        </p:spPr>
        <p:txBody>
          <a:bodyPr wrap="square" rtlCol="0">
            <a:spAutoFit/>
          </a:bodyPr>
          <a:lstStyle/>
          <a:p>
            <a:pPr>
              <a:spcBef>
                <a:spcPct val="0"/>
              </a:spcBef>
            </a:pPr>
            <a:r>
              <a:rPr lang="en-GB" altLang="en-US" dirty="0"/>
              <a:t>Electricity is energy that can flow from place to place; this is called a current. </a:t>
            </a:r>
          </a:p>
          <a:p>
            <a:pPr>
              <a:spcBef>
                <a:spcPts val="1800"/>
              </a:spcBef>
            </a:pPr>
            <a:r>
              <a:rPr lang="en-GB" altLang="en-US" dirty="0"/>
              <a:t>This flow of energy is what powers all kinds of                                                           things like computers, lights and televisions.</a:t>
            </a:r>
          </a:p>
          <a:p>
            <a:pPr>
              <a:spcBef>
                <a:spcPts val="1800"/>
              </a:spcBef>
            </a:pPr>
            <a:r>
              <a:rPr lang="en-GB" altLang="en-US" dirty="0"/>
              <a:t>If electrical items are damaged, fires                                                              can start.</a:t>
            </a:r>
          </a:p>
          <a:p>
            <a:endParaRPr lang="en-GB" dirty="0"/>
          </a:p>
        </p:txBody>
      </p:sp>
      <p:sp>
        <p:nvSpPr>
          <p:cNvPr id="5" name="Oval 4">
            <a:extLst>
              <a:ext uri="{FF2B5EF4-FFF2-40B4-BE49-F238E27FC236}">
                <a16:creationId xmlns:a16="http://schemas.microsoft.com/office/drawing/2014/main" id="{2182E484-C608-4C61-ADF0-3EE2F25219AF}"/>
              </a:ext>
            </a:extLst>
          </p:cNvPr>
          <p:cNvSpPr/>
          <p:nvPr/>
        </p:nvSpPr>
        <p:spPr>
          <a:xfrm>
            <a:off x="5408103" y="2214280"/>
            <a:ext cx="3110755" cy="3110755"/>
          </a:xfrm>
          <a:prstGeom prst="ellipse">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extLst>
              <a:ext uri="{FF2B5EF4-FFF2-40B4-BE49-F238E27FC236}">
                <a16:creationId xmlns:a16="http://schemas.microsoft.com/office/drawing/2014/main" id="{69640C61-8385-48FE-9499-694AACD492E1}"/>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5093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13FD-9023-4A93-9EB5-6FDB362B4E25}"/>
              </a:ext>
            </a:extLst>
          </p:cNvPr>
          <p:cNvSpPr>
            <a:spLocks noGrp="1"/>
          </p:cNvSpPr>
          <p:nvPr>
            <p:ph type="title"/>
          </p:nvPr>
        </p:nvSpPr>
        <p:spPr/>
        <p:txBody>
          <a:bodyPr/>
          <a:lstStyle/>
          <a:p>
            <a:r>
              <a:rPr lang="en-GB" dirty="0"/>
              <a:t>The Dangers of Electricity</a:t>
            </a:r>
          </a:p>
        </p:txBody>
      </p:sp>
      <p:sp>
        <p:nvSpPr>
          <p:cNvPr id="5" name="TextBox 4">
            <a:extLst>
              <a:ext uri="{FF2B5EF4-FFF2-40B4-BE49-F238E27FC236}">
                <a16:creationId xmlns:a16="http://schemas.microsoft.com/office/drawing/2014/main" id="{E540A43B-DD1C-4136-87F2-FC660AD20C5D}"/>
              </a:ext>
            </a:extLst>
          </p:cNvPr>
          <p:cNvSpPr txBox="1"/>
          <p:nvPr/>
        </p:nvSpPr>
        <p:spPr>
          <a:xfrm>
            <a:off x="806461" y="1721624"/>
            <a:ext cx="7649642" cy="2185214"/>
          </a:xfrm>
          <a:prstGeom prst="rect">
            <a:avLst/>
          </a:prstGeom>
          <a:noFill/>
        </p:spPr>
        <p:txBody>
          <a:bodyPr wrap="square" rtlCol="0">
            <a:spAutoFit/>
          </a:bodyPr>
          <a:lstStyle/>
          <a:p>
            <a:pPr>
              <a:buFont typeface="Arial" panose="020B0604020202020204" pitchFamily="34" charset="0"/>
              <a:buNone/>
            </a:pPr>
            <a:r>
              <a:rPr lang="en-GB" altLang="en-US" dirty="0"/>
              <a:t>Not being careful around electricity could cause an                               electric shock. </a:t>
            </a:r>
          </a:p>
          <a:p>
            <a:pPr>
              <a:spcBef>
                <a:spcPts val="1200"/>
              </a:spcBef>
              <a:buFont typeface="Arial" panose="020B0604020202020204" pitchFamily="34" charset="0"/>
              <a:buNone/>
            </a:pPr>
            <a:r>
              <a:rPr lang="en-GB" altLang="en-US" dirty="0"/>
              <a:t>An electric shock is when an electrical current enters                          the body. This can make it hard for the person to                                breathe, it can burn their skin and in the worst                                                           case, a person can die from an electric shock.</a:t>
            </a:r>
          </a:p>
          <a:p>
            <a:endParaRPr lang="en-GB" dirty="0"/>
          </a:p>
        </p:txBody>
      </p:sp>
      <p:sp>
        <p:nvSpPr>
          <p:cNvPr id="6" name="Rectangle: Rounded Corners 5">
            <a:extLst>
              <a:ext uri="{FF2B5EF4-FFF2-40B4-BE49-F238E27FC236}">
                <a16:creationId xmlns:a16="http://schemas.microsoft.com/office/drawing/2014/main" id="{44F979FC-469E-463F-BC97-D6C896C097E2}"/>
              </a:ext>
            </a:extLst>
          </p:cNvPr>
          <p:cNvSpPr/>
          <p:nvPr/>
        </p:nvSpPr>
        <p:spPr>
          <a:xfrm>
            <a:off x="2087485" y="4409616"/>
            <a:ext cx="5398046" cy="892221"/>
          </a:xfrm>
          <a:prstGeom prst="roundRect">
            <a:avLst>
              <a:gd name="adj" fmla="val 12415"/>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spcBef>
                <a:spcPct val="0"/>
              </a:spcBef>
            </a:pPr>
            <a:r>
              <a:rPr lang="en-GB" altLang="en-US" dirty="0">
                <a:solidFill>
                  <a:schemeClr val="tx1"/>
                </a:solidFill>
              </a:rPr>
              <a:t>How can we be safe around electricity?</a:t>
            </a:r>
            <a:endParaRPr lang="en-GB" altLang="en-US" dirty="0">
              <a:solidFill>
                <a:srgbClr val="FF0000"/>
              </a:solidFill>
            </a:endParaRPr>
          </a:p>
        </p:txBody>
      </p:sp>
      <p:sp>
        <p:nvSpPr>
          <p:cNvPr id="7" name="Oval 6">
            <a:extLst>
              <a:ext uri="{FF2B5EF4-FFF2-40B4-BE49-F238E27FC236}">
                <a16:creationId xmlns:a16="http://schemas.microsoft.com/office/drawing/2014/main" id="{64559515-4848-4606-998B-C535B7A6D083}"/>
              </a:ext>
            </a:extLst>
          </p:cNvPr>
          <p:cNvSpPr/>
          <p:nvPr/>
        </p:nvSpPr>
        <p:spPr>
          <a:xfrm>
            <a:off x="1390981" y="4155262"/>
            <a:ext cx="1480629" cy="1480629"/>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Talk About It</a:t>
            </a:r>
          </a:p>
        </p:txBody>
      </p:sp>
      <p:pic>
        <p:nvPicPr>
          <p:cNvPr id="12" name="Picture 11">
            <a:extLst>
              <a:ext uri="{FF2B5EF4-FFF2-40B4-BE49-F238E27FC236}">
                <a16:creationId xmlns:a16="http://schemas.microsoft.com/office/drawing/2014/main" id="{69C1D34F-DC5D-4871-86CE-C8BD77B5427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3464"/>
          <a:stretch/>
        </p:blipFill>
        <p:spPr>
          <a:xfrm>
            <a:off x="5712902" y="1556163"/>
            <a:ext cx="2743201" cy="2359411"/>
          </a:xfrm>
          <a:prstGeom prst="rect">
            <a:avLst/>
          </a:prstGeom>
        </p:spPr>
      </p:pic>
      <p:sp>
        <p:nvSpPr>
          <p:cNvPr id="8" name="Rectangle 7">
            <a:hlinkClick r:id="rId3"/>
            <a:extLst>
              <a:ext uri="{FF2B5EF4-FFF2-40B4-BE49-F238E27FC236}">
                <a16:creationId xmlns:a16="http://schemas.microsoft.com/office/drawing/2014/main" id="{217004D4-FB54-4607-8F8E-3E732FFE84ED}"/>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345119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nextCondLst>
                <p:cond evt="onClick" delay="0">
                  <p:tgtEl>
                    <p:spTgt spid="7"/>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AA435-65F1-4519-B0CC-92873A4F000F}"/>
              </a:ext>
            </a:extLst>
          </p:cNvPr>
          <p:cNvSpPr>
            <a:spLocks noGrp="1"/>
          </p:cNvSpPr>
          <p:nvPr>
            <p:ph type="title"/>
          </p:nvPr>
        </p:nvSpPr>
        <p:spPr/>
        <p:txBody>
          <a:bodyPr/>
          <a:lstStyle/>
          <a:p>
            <a:r>
              <a:rPr lang="en-GB" dirty="0"/>
              <a:t>Electrical Safety at Home</a:t>
            </a:r>
          </a:p>
        </p:txBody>
      </p:sp>
      <p:sp>
        <p:nvSpPr>
          <p:cNvPr id="4" name="TextBox 3">
            <a:extLst>
              <a:ext uri="{FF2B5EF4-FFF2-40B4-BE49-F238E27FC236}">
                <a16:creationId xmlns:a16="http://schemas.microsoft.com/office/drawing/2014/main" id="{EA323597-9300-48E8-9CFC-5848E6602F91}"/>
              </a:ext>
            </a:extLst>
          </p:cNvPr>
          <p:cNvSpPr txBox="1"/>
          <p:nvPr/>
        </p:nvSpPr>
        <p:spPr>
          <a:xfrm>
            <a:off x="591670" y="1541930"/>
            <a:ext cx="9018494" cy="646331"/>
          </a:xfrm>
          <a:prstGeom prst="rect">
            <a:avLst/>
          </a:prstGeom>
          <a:noFill/>
        </p:spPr>
        <p:txBody>
          <a:bodyPr wrap="square" rtlCol="0">
            <a:spAutoFit/>
          </a:bodyPr>
          <a:lstStyle/>
          <a:p>
            <a:r>
              <a:rPr lang="en-GB" altLang="en-US" dirty="0"/>
              <a:t>There are lots of ways to stay safe around electricity when you are at home.</a:t>
            </a:r>
          </a:p>
          <a:p>
            <a:endParaRPr lang="en-GB" dirty="0"/>
          </a:p>
        </p:txBody>
      </p:sp>
      <p:pic>
        <p:nvPicPr>
          <p:cNvPr id="6" name="Picture 5">
            <a:extLst>
              <a:ext uri="{FF2B5EF4-FFF2-40B4-BE49-F238E27FC236}">
                <a16:creationId xmlns:a16="http://schemas.microsoft.com/office/drawing/2014/main" id="{09BAD505-76C9-4051-B2E3-0A4190404FC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5883" y="4159488"/>
            <a:ext cx="2677411" cy="1677330"/>
          </a:xfrm>
          <a:prstGeom prst="rect">
            <a:avLst/>
          </a:prstGeom>
        </p:spPr>
      </p:pic>
      <p:pic>
        <p:nvPicPr>
          <p:cNvPr id="8" name="Picture 7">
            <a:extLst>
              <a:ext uri="{FF2B5EF4-FFF2-40B4-BE49-F238E27FC236}">
                <a16:creationId xmlns:a16="http://schemas.microsoft.com/office/drawing/2014/main" id="{EB1D9AB3-5A67-4A1D-A208-959E88AF9A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5976" y="1986107"/>
            <a:ext cx="2817318" cy="1992169"/>
          </a:xfrm>
          <a:prstGeom prst="rect">
            <a:avLst/>
          </a:prstGeom>
        </p:spPr>
      </p:pic>
      <p:sp>
        <p:nvSpPr>
          <p:cNvPr id="9" name="TextBox 8">
            <a:extLst>
              <a:ext uri="{FF2B5EF4-FFF2-40B4-BE49-F238E27FC236}">
                <a16:creationId xmlns:a16="http://schemas.microsoft.com/office/drawing/2014/main" id="{A9887B2B-BFCF-4F9D-B5EE-C345577F9210}"/>
              </a:ext>
            </a:extLst>
          </p:cNvPr>
          <p:cNvSpPr txBox="1"/>
          <p:nvPr/>
        </p:nvSpPr>
        <p:spPr>
          <a:xfrm>
            <a:off x="3383293" y="2312828"/>
            <a:ext cx="5054823" cy="3693319"/>
          </a:xfrm>
          <a:prstGeom prst="rect">
            <a:avLst/>
          </a:prstGeom>
          <a:noFill/>
        </p:spPr>
        <p:txBody>
          <a:bodyPr wrap="square" rtlCol="0">
            <a:spAutoFit/>
          </a:bodyPr>
          <a:lstStyle/>
          <a:p>
            <a:pPr marL="285750" indent="-285750" algn="just">
              <a:buFont typeface="Arial" panose="020B0604020202020204" pitchFamily="34" charset="0"/>
              <a:buChar char="•"/>
              <a:defRPr/>
            </a:pPr>
            <a:r>
              <a:rPr lang="en-GB" dirty="0">
                <a:latin typeface="Twinkl" pitchFamily="50" charset="0"/>
              </a:rPr>
              <a:t>Don’t touch plug sockets. Ask an adult to plug something in for you. Putting your fingers (or another object) in a plug socket, even if the switch is in the off position, can give you an electric shock. </a:t>
            </a:r>
          </a:p>
          <a:p>
            <a:pPr algn="just">
              <a:defRPr/>
            </a:pPr>
            <a:endParaRPr lang="en-GB" dirty="0">
              <a:latin typeface="Twinkl" pitchFamily="50" charset="0"/>
            </a:endParaRPr>
          </a:p>
          <a:p>
            <a:pPr marL="285750" indent="-285750" algn="just">
              <a:buFont typeface="Arial" panose="020B0604020202020204" pitchFamily="34" charset="0"/>
              <a:buChar char="•"/>
              <a:defRPr/>
            </a:pPr>
            <a:r>
              <a:rPr lang="en-GB" dirty="0">
                <a:latin typeface="Twinkl" pitchFamily="50" charset="0"/>
              </a:rPr>
              <a:t>Adults must not plug too many things into one socket as this can cause a fire. </a:t>
            </a:r>
          </a:p>
          <a:p>
            <a:pPr marL="285750" indent="-285750" algn="just">
              <a:buFont typeface="Arial" panose="020B0604020202020204" pitchFamily="34" charset="0"/>
              <a:buChar char="•"/>
              <a:defRPr/>
            </a:pPr>
            <a:endParaRPr lang="en-GB" dirty="0">
              <a:latin typeface="Twinkl" pitchFamily="50" charset="0"/>
            </a:endParaRPr>
          </a:p>
          <a:p>
            <a:pPr marL="285750" indent="-285750" algn="just">
              <a:buFont typeface="Arial" panose="020B0604020202020204" pitchFamily="34" charset="0"/>
              <a:buChar char="•"/>
              <a:defRPr/>
            </a:pPr>
            <a:r>
              <a:rPr lang="en-GB" dirty="0">
                <a:latin typeface="Twinkl" pitchFamily="50" charset="0"/>
              </a:rPr>
              <a:t>If you notice an electrical wire is damaged, do not touch it and tell a grown-up straight away.</a:t>
            </a:r>
          </a:p>
          <a:p>
            <a:endParaRPr lang="en-GB" dirty="0"/>
          </a:p>
        </p:txBody>
      </p:sp>
      <p:sp>
        <p:nvSpPr>
          <p:cNvPr id="10" name="Rectangle 9">
            <a:hlinkClick r:id="rId4"/>
            <a:extLst>
              <a:ext uri="{FF2B5EF4-FFF2-40B4-BE49-F238E27FC236}">
                <a16:creationId xmlns:a16="http://schemas.microsoft.com/office/drawing/2014/main" id="{D47F85F7-59E2-4C28-838B-7D140EC82136}"/>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25105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A307F-C907-47DA-9F0E-E28C54F26ECE}"/>
              </a:ext>
            </a:extLst>
          </p:cNvPr>
          <p:cNvSpPr>
            <a:spLocks noGrp="1"/>
          </p:cNvSpPr>
          <p:nvPr>
            <p:ph type="title"/>
          </p:nvPr>
        </p:nvSpPr>
        <p:spPr/>
        <p:txBody>
          <a:bodyPr/>
          <a:lstStyle/>
          <a:p>
            <a:r>
              <a:rPr lang="en-GB" dirty="0"/>
              <a:t>Electrical Safety at Home</a:t>
            </a:r>
          </a:p>
        </p:txBody>
      </p:sp>
      <p:pic>
        <p:nvPicPr>
          <p:cNvPr id="5" name="Picture 4">
            <a:extLst>
              <a:ext uri="{FF2B5EF4-FFF2-40B4-BE49-F238E27FC236}">
                <a16:creationId xmlns:a16="http://schemas.microsoft.com/office/drawing/2014/main" id="{6CEDE4BF-07A9-4FEA-8275-8352ACA1D74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29214"/>
          <a:stretch/>
        </p:blipFill>
        <p:spPr>
          <a:xfrm>
            <a:off x="-415299" y="-159048"/>
            <a:ext cx="2719231" cy="5432611"/>
          </a:xfrm>
          <a:prstGeom prst="rect">
            <a:avLst/>
          </a:prstGeom>
        </p:spPr>
      </p:pic>
      <p:pic>
        <p:nvPicPr>
          <p:cNvPr id="7" name="Picture 6">
            <a:extLst>
              <a:ext uri="{FF2B5EF4-FFF2-40B4-BE49-F238E27FC236}">
                <a16:creationId xmlns:a16="http://schemas.microsoft.com/office/drawing/2014/main" id="{19482159-26BB-415D-9B5A-61F7C24726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6469"/>
          <a:stretch/>
        </p:blipFill>
        <p:spPr>
          <a:xfrm>
            <a:off x="475128" y="3902097"/>
            <a:ext cx="1883849" cy="1308436"/>
          </a:xfrm>
          <a:prstGeom prst="rect">
            <a:avLst/>
          </a:prstGeom>
        </p:spPr>
      </p:pic>
      <p:sp>
        <p:nvSpPr>
          <p:cNvPr id="8" name="TextBox 7">
            <a:extLst>
              <a:ext uri="{FF2B5EF4-FFF2-40B4-BE49-F238E27FC236}">
                <a16:creationId xmlns:a16="http://schemas.microsoft.com/office/drawing/2014/main" id="{A8406368-0AF8-4A99-92B7-7A09C0293CEC}"/>
              </a:ext>
            </a:extLst>
          </p:cNvPr>
          <p:cNvSpPr txBox="1"/>
          <p:nvPr/>
        </p:nvSpPr>
        <p:spPr>
          <a:xfrm>
            <a:off x="2307500" y="1441155"/>
            <a:ext cx="6276555" cy="4154984"/>
          </a:xfrm>
          <a:prstGeom prst="rect">
            <a:avLst/>
          </a:prstGeom>
          <a:noFill/>
        </p:spPr>
        <p:txBody>
          <a:bodyPr wrap="square" rtlCol="0">
            <a:spAutoFit/>
          </a:bodyPr>
          <a:lstStyle/>
          <a:p>
            <a:pPr marL="285750" indent="-285750" algn="just">
              <a:lnSpc>
                <a:spcPct val="100000"/>
              </a:lnSpc>
              <a:spcBef>
                <a:spcPct val="0"/>
              </a:spcBef>
              <a:buFont typeface="Arial" panose="020B0604020202020204" pitchFamily="34" charset="0"/>
              <a:buChar char="•"/>
              <a:defRPr/>
            </a:pPr>
            <a:r>
              <a:rPr lang="en-GB" altLang="en-US" dirty="0"/>
              <a:t>Adults should make sure that electrical wires are tucked out of the way so that nobody trips over them. They should never be near the oven.</a:t>
            </a:r>
          </a:p>
          <a:p>
            <a:pPr marL="285750" indent="-285750" algn="just">
              <a:lnSpc>
                <a:spcPct val="100000"/>
              </a:lnSpc>
              <a:spcBef>
                <a:spcPts val="1200"/>
              </a:spcBef>
              <a:buFont typeface="Arial" panose="020B0604020202020204" pitchFamily="34" charset="0"/>
              <a:buChar char="•"/>
              <a:defRPr/>
            </a:pPr>
            <a:r>
              <a:rPr lang="en-GB" altLang="en-US" dirty="0"/>
              <a:t>If a pet chewed on wires, it could get an electric shock. </a:t>
            </a:r>
          </a:p>
          <a:p>
            <a:pPr marL="285750" indent="-285750" algn="just">
              <a:lnSpc>
                <a:spcPct val="100000"/>
              </a:lnSpc>
              <a:spcBef>
                <a:spcPts val="1200"/>
              </a:spcBef>
              <a:buFont typeface="Arial" panose="020B0604020202020204" pitchFamily="34" charset="0"/>
              <a:buChar char="•"/>
              <a:defRPr/>
            </a:pPr>
            <a:r>
              <a:rPr lang="en-GB" altLang="en-US" dirty="0"/>
              <a:t>If wires dangle down, young children could pull them causing appliances, such as microwaves or toasters, to fall and hurt them. </a:t>
            </a:r>
          </a:p>
          <a:p>
            <a:pPr marL="285750" indent="-285750" algn="just">
              <a:lnSpc>
                <a:spcPct val="100000"/>
              </a:lnSpc>
              <a:spcBef>
                <a:spcPts val="1200"/>
              </a:spcBef>
              <a:buFont typeface="Arial" panose="020B0604020202020204" pitchFamily="34" charset="0"/>
              <a:buChar char="•"/>
              <a:defRPr/>
            </a:pPr>
            <a:r>
              <a:rPr lang="en-GB" altLang="en-US" dirty="0"/>
              <a:t>If a piece of bread gets stuck in the toaster, adults must not use knives to try and get the bread out. A knife is metal. Electricity can travel through the metal and give the person holding it an electric shock. What could the adult do instead? </a:t>
            </a:r>
          </a:p>
          <a:p>
            <a:pPr marL="285750" indent="-285750">
              <a:buFont typeface="Arial" panose="020B0604020202020204" pitchFamily="34" charset="0"/>
              <a:buChar char="•"/>
            </a:pPr>
            <a:endParaRPr lang="en-GB" dirty="0"/>
          </a:p>
        </p:txBody>
      </p:sp>
      <p:sp>
        <p:nvSpPr>
          <p:cNvPr id="9" name="Rectangle: Rounded Corners 8">
            <a:extLst>
              <a:ext uri="{FF2B5EF4-FFF2-40B4-BE49-F238E27FC236}">
                <a16:creationId xmlns:a16="http://schemas.microsoft.com/office/drawing/2014/main" id="{598AD5DE-F6CD-4734-9660-66A2F53B36A5}"/>
              </a:ext>
            </a:extLst>
          </p:cNvPr>
          <p:cNvSpPr/>
          <p:nvPr/>
        </p:nvSpPr>
        <p:spPr>
          <a:xfrm>
            <a:off x="1634225" y="5374184"/>
            <a:ext cx="5720774" cy="792084"/>
          </a:xfrm>
          <a:prstGeom prst="roundRect">
            <a:avLst>
              <a:gd name="adj" fmla="val 12415"/>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defRPr/>
            </a:pPr>
            <a:r>
              <a:rPr lang="en-GB" altLang="en-US" dirty="0">
                <a:solidFill>
                  <a:schemeClr val="tx1"/>
                </a:solidFill>
              </a:rPr>
              <a:t>The adult would need to unplug the toaster before getting the bread out.</a:t>
            </a:r>
          </a:p>
        </p:txBody>
      </p:sp>
      <p:sp>
        <p:nvSpPr>
          <p:cNvPr id="10" name="Oval 9">
            <a:extLst>
              <a:ext uri="{FF2B5EF4-FFF2-40B4-BE49-F238E27FC236}">
                <a16:creationId xmlns:a16="http://schemas.microsoft.com/office/drawing/2014/main" id="{8676D1B1-5E35-4B0D-A8E0-A57667B4CB3B}"/>
              </a:ext>
            </a:extLst>
          </p:cNvPr>
          <p:cNvSpPr/>
          <p:nvPr/>
        </p:nvSpPr>
        <p:spPr>
          <a:xfrm>
            <a:off x="6927271" y="5035444"/>
            <a:ext cx="1403326" cy="1308436"/>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11" name="Rectangle 10">
            <a:hlinkClick r:id="rId4"/>
            <a:extLst>
              <a:ext uri="{FF2B5EF4-FFF2-40B4-BE49-F238E27FC236}">
                <a16:creationId xmlns:a16="http://schemas.microsoft.com/office/drawing/2014/main" id="{F884EA24-9E0E-45BC-8FA7-634956110D84}"/>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14020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nextCondLst>
                <p:cond evt="onClick" delay="0">
                  <p:tgtEl>
                    <p:spTgt spid="10"/>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0DECF-456C-4F53-A345-B9545B84B1D8}"/>
              </a:ext>
            </a:extLst>
          </p:cNvPr>
          <p:cNvSpPr>
            <a:spLocks noGrp="1"/>
          </p:cNvSpPr>
          <p:nvPr>
            <p:ph type="title"/>
          </p:nvPr>
        </p:nvSpPr>
        <p:spPr/>
        <p:txBody>
          <a:bodyPr/>
          <a:lstStyle/>
          <a:p>
            <a:r>
              <a:rPr lang="en-GB" dirty="0"/>
              <a:t>Electrical Safety at Home</a:t>
            </a:r>
          </a:p>
        </p:txBody>
      </p:sp>
      <p:pic>
        <p:nvPicPr>
          <p:cNvPr id="5" name="Picture 4">
            <a:extLst>
              <a:ext uri="{FF2B5EF4-FFF2-40B4-BE49-F238E27FC236}">
                <a16:creationId xmlns:a16="http://schemas.microsoft.com/office/drawing/2014/main" id="{9C70B565-4F07-4BC1-B6B6-A034CDCC400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1464" y="3343836"/>
            <a:ext cx="2248267" cy="2913529"/>
          </a:xfrm>
          <a:prstGeom prst="rect">
            <a:avLst/>
          </a:prstGeom>
        </p:spPr>
      </p:pic>
      <p:pic>
        <p:nvPicPr>
          <p:cNvPr id="7" name="Picture 6">
            <a:extLst>
              <a:ext uri="{FF2B5EF4-FFF2-40B4-BE49-F238E27FC236}">
                <a16:creationId xmlns:a16="http://schemas.microsoft.com/office/drawing/2014/main" id="{6741A603-F89F-4626-AA1F-66993DB031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464" y="1336636"/>
            <a:ext cx="799416" cy="1870635"/>
          </a:xfrm>
          <a:prstGeom prst="rect">
            <a:avLst/>
          </a:prstGeom>
        </p:spPr>
      </p:pic>
      <p:pic>
        <p:nvPicPr>
          <p:cNvPr id="9" name="Picture 8">
            <a:extLst>
              <a:ext uri="{FF2B5EF4-FFF2-40B4-BE49-F238E27FC236}">
                <a16:creationId xmlns:a16="http://schemas.microsoft.com/office/drawing/2014/main" id="{72ECA37F-9A92-435B-A291-1298C3860CA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6048" y="1263082"/>
            <a:ext cx="4904630" cy="3468140"/>
          </a:xfrm>
          <a:prstGeom prst="rect">
            <a:avLst/>
          </a:prstGeom>
        </p:spPr>
      </p:pic>
      <p:pic>
        <p:nvPicPr>
          <p:cNvPr id="11" name="Picture 10">
            <a:extLst>
              <a:ext uri="{FF2B5EF4-FFF2-40B4-BE49-F238E27FC236}">
                <a16:creationId xmlns:a16="http://schemas.microsoft.com/office/drawing/2014/main" id="{694BC10E-4AD4-4BA7-AAC8-57415570AB8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20753" y="3992302"/>
            <a:ext cx="1651891" cy="2336098"/>
          </a:xfrm>
          <a:prstGeom prst="rect">
            <a:avLst/>
          </a:prstGeom>
        </p:spPr>
      </p:pic>
      <p:sp>
        <p:nvSpPr>
          <p:cNvPr id="12" name="TextBox 11">
            <a:extLst>
              <a:ext uri="{FF2B5EF4-FFF2-40B4-BE49-F238E27FC236}">
                <a16:creationId xmlns:a16="http://schemas.microsoft.com/office/drawing/2014/main" id="{3B5F4010-DF1B-409C-B467-B9B0E2D9F284}"/>
              </a:ext>
            </a:extLst>
          </p:cNvPr>
          <p:cNvSpPr txBox="1"/>
          <p:nvPr/>
        </p:nvSpPr>
        <p:spPr>
          <a:xfrm>
            <a:off x="2805953" y="1473201"/>
            <a:ext cx="5587437" cy="4524315"/>
          </a:xfrm>
          <a:prstGeom prst="rect">
            <a:avLst/>
          </a:prstGeom>
          <a:noFill/>
        </p:spPr>
        <p:txBody>
          <a:bodyPr wrap="square" rtlCol="0">
            <a:spAutoFit/>
          </a:bodyPr>
          <a:lstStyle/>
          <a:p>
            <a:pPr marL="285750" indent="-285750" algn="just">
              <a:lnSpc>
                <a:spcPct val="100000"/>
              </a:lnSpc>
              <a:spcBef>
                <a:spcPct val="0"/>
              </a:spcBef>
              <a:buFont typeface="Arial" panose="020B0604020202020204" pitchFamily="34" charset="0"/>
              <a:buChar char="•"/>
              <a:defRPr/>
            </a:pPr>
            <a:r>
              <a:rPr lang="en-GB" altLang="en-US" dirty="0"/>
              <a:t>Don’t touch a light switch with wet hands as it can give you an electric shock. This is why most bathroom lights have pull cords.</a:t>
            </a:r>
          </a:p>
          <a:p>
            <a:pPr marL="285750" indent="-285750" algn="just">
              <a:lnSpc>
                <a:spcPct val="100000"/>
              </a:lnSpc>
              <a:spcBef>
                <a:spcPct val="0"/>
              </a:spcBef>
              <a:buFont typeface="Arial" panose="020B0604020202020204" pitchFamily="34" charset="0"/>
              <a:buChar char="•"/>
              <a:defRPr/>
            </a:pPr>
            <a:endParaRPr lang="en-GB" altLang="en-US" dirty="0"/>
          </a:p>
          <a:p>
            <a:pPr marL="285750" indent="-285750" algn="just">
              <a:lnSpc>
                <a:spcPct val="100000"/>
              </a:lnSpc>
              <a:spcBef>
                <a:spcPct val="0"/>
              </a:spcBef>
              <a:buFont typeface="Arial" panose="020B0604020202020204" pitchFamily="34" charset="0"/>
              <a:buChar char="•"/>
              <a:defRPr/>
            </a:pPr>
            <a:r>
              <a:rPr lang="en-GB" altLang="en-US" dirty="0"/>
              <a:t>Electrical appliances like hair straighteners shouldn’t be used in the bathroom because water and electricity do not mix. Mixing water and electricity can cause an electric shock. Some bathrooms have special plugs so electric shavers can be used safely.</a:t>
            </a:r>
          </a:p>
          <a:p>
            <a:pPr marL="285750" indent="-285750">
              <a:spcBef>
                <a:spcPct val="0"/>
              </a:spcBef>
              <a:buFont typeface="Arial" panose="020B0604020202020204" pitchFamily="34" charset="0"/>
              <a:buChar char="•"/>
              <a:defRPr/>
            </a:pPr>
            <a:endParaRPr lang="en-GB" altLang="en-US" dirty="0"/>
          </a:p>
          <a:p>
            <a:pPr marL="285750" indent="-285750">
              <a:lnSpc>
                <a:spcPct val="100000"/>
              </a:lnSpc>
              <a:spcBef>
                <a:spcPct val="0"/>
              </a:spcBef>
              <a:buFont typeface="Arial" panose="020B0604020202020204" pitchFamily="34" charset="0"/>
              <a:buChar char="•"/>
              <a:defRPr/>
            </a:pPr>
            <a:r>
              <a:rPr lang="en-GB" altLang="en-US" dirty="0"/>
              <a:t>When you leave the house, electrical              equipment, such as tumble dryers,                        shouldn’t be left on. Sometimes they                              can get too hot and cause a fire.</a:t>
            </a:r>
          </a:p>
          <a:p>
            <a:endParaRPr lang="en-GB" dirty="0"/>
          </a:p>
        </p:txBody>
      </p:sp>
      <p:sp>
        <p:nvSpPr>
          <p:cNvPr id="10" name="Rectangle 9">
            <a:hlinkClick r:id="rId6"/>
            <a:extLst>
              <a:ext uri="{FF2B5EF4-FFF2-40B4-BE49-F238E27FC236}">
                <a16:creationId xmlns:a16="http://schemas.microsoft.com/office/drawing/2014/main" id="{20DF6793-9E3F-4731-AF96-107E36F0556D}"/>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7838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867AF-4AF4-4B49-8BD2-720D584477EA}"/>
              </a:ext>
            </a:extLst>
          </p:cNvPr>
          <p:cNvSpPr>
            <a:spLocks noGrp="1"/>
          </p:cNvSpPr>
          <p:nvPr>
            <p:ph type="title"/>
          </p:nvPr>
        </p:nvSpPr>
        <p:spPr/>
        <p:txBody>
          <a:bodyPr/>
          <a:lstStyle/>
          <a:p>
            <a:r>
              <a:rPr lang="en-GB" dirty="0"/>
              <a:t>Electrical Safety at School</a:t>
            </a:r>
          </a:p>
        </p:txBody>
      </p:sp>
      <p:sp>
        <p:nvSpPr>
          <p:cNvPr id="4" name="TextBox 3">
            <a:extLst>
              <a:ext uri="{FF2B5EF4-FFF2-40B4-BE49-F238E27FC236}">
                <a16:creationId xmlns:a16="http://schemas.microsoft.com/office/drawing/2014/main" id="{00B7A10B-7FB0-4564-8431-E29B9E5A7A49}"/>
              </a:ext>
            </a:extLst>
          </p:cNvPr>
          <p:cNvSpPr txBox="1"/>
          <p:nvPr/>
        </p:nvSpPr>
        <p:spPr>
          <a:xfrm>
            <a:off x="698964" y="1559859"/>
            <a:ext cx="7736541" cy="2308324"/>
          </a:xfrm>
          <a:prstGeom prst="rect">
            <a:avLst/>
          </a:prstGeom>
          <a:noFill/>
        </p:spPr>
        <p:txBody>
          <a:bodyPr wrap="square" rtlCol="0">
            <a:spAutoFit/>
          </a:bodyPr>
          <a:lstStyle/>
          <a:p>
            <a:pPr algn="just">
              <a:defRPr/>
            </a:pPr>
            <a:r>
              <a:rPr lang="en-GB" dirty="0">
                <a:latin typeface="Twinkl" pitchFamily="50" charset="0"/>
              </a:rPr>
              <a:t>Schools do lots of things to make sure children are safe around electricity:</a:t>
            </a:r>
          </a:p>
          <a:p>
            <a:pPr algn="just">
              <a:defRPr/>
            </a:pPr>
            <a:endParaRPr lang="en-GB" dirty="0">
              <a:latin typeface="Twinkl" pitchFamily="50" charset="0"/>
            </a:endParaRPr>
          </a:p>
          <a:p>
            <a:pPr marL="285750" indent="-285750" algn="just">
              <a:buFont typeface="Arial" panose="020B0604020202020204" pitchFamily="34" charset="0"/>
              <a:buChar char="•"/>
              <a:defRPr/>
            </a:pPr>
            <a:r>
              <a:rPr lang="en-GB" dirty="0">
                <a:latin typeface="Twinkl" pitchFamily="50" charset="0"/>
              </a:rPr>
              <a:t>All electrical equipment in school is tested every year by an electrician to make sure it is safe to use. </a:t>
            </a:r>
          </a:p>
          <a:p>
            <a:pPr algn="just">
              <a:defRPr/>
            </a:pPr>
            <a:endParaRPr lang="en-GB" dirty="0">
              <a:latin typeface="Twinkl" pitchFamily="50" charset="0"/>
            </a:endParaRPr>
          </a:p>
          <a:p>
            <a:pPr marL="285750" indent="-285750" algn="just">
              <a:buFont typeface="Arial" panose="020B0604020202020204" pitchFamily="34" charset="0"/>
              <a:buChar char="•"/>
              <a:defRPr/>
            </a:pPr>
            <a:r>
              <a:rPr lang="en-GB" dirty="0">
                <a:latin typeface="Twinkl" pitchFamily="50" charset="0"/>
              </a:rPr>
              <a:t>At schools, electrical equipment is fitted by an electrician. If something needs fixing, this is also done by an electrician.</a:t>
            </a:r>
          </a:p>
          <a:p>
            <a:endParaRPr lang="en-GB" dirty="0"/>
          </a:p>
        </p:txBody>
      </p:sp>
      <p:pic>
        <p:nvPicPr>
          <p:cNvPr id="6" name="Picture 5">
            <a:extLst>
              <a:ext uri="{FF2B5EF4-FFF2-40B4-BE49-F238E27FC236}">
                <a16:creationId xmlns:a16="http://schemas.microsoft.com/office/drawing/2014/main" id="{B70FE479-8408-497E-93FE-F4AA2023980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70845" y="3738282"/>
            <a:ext cx="5158725" cy="2455819"/>
          </a:xfrm>
          <a:prstGeom prst="rect">
            <a:avLst/>
          </a:prstGeom>
        </p:spPr>
      </p:pic>
      <p:sp>
        <p:nvSpPr>
          <p:cNvPr id="7" name="Rectangle 6">
            <a:hlinkClick r:id="rId3"/>
            <a:extLst>
              <a:ext uri="{FF2B5EF4-FFF2-40B4-BE49-F238E27FC236}">
                <a16:creationId xmlns:a16="http://schemas.microsoft.com/office/drawing/2014/main" id="{A0B1B1B8-E84C-4923-BA8E-D9374E1818C7}"/>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0839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CB541-2E52-4B66-A6A1-7D994AEC4A48}"/>
              </a:ext>
            </a:extLst>
          </p:cNvPr>
          <p:cNvSpPr>
            <a:spLocks noGrp="1"/>
          </p:cNvSpPr>
          <p:nvPr>
            <p:ph type="title"/>
          </p:nvPr>
        </p:nvSpPr>
        <p:spPr/>
        <p:txBody>
          <a:bodyPr/>
          <a:lstStyle/>
          <a:p>
            <a:r>
              <a:rPr lang="en-GB" dirty="0"/>
              <a:t>Electrical Safety Out and About</a:t>
            </a:r>
          </a:p>
        </p:txBody>
      </p:sp>
      <p:sp>
        <p:nvSpPr>
          <p:cNvPr id="5" name="Rectangle: Rounded Corners 4">
            <a:extLst>
              <a:ext uri="{FF2B5EF4-FFF2-40B4-BE49-F238E27FC236}">
                <a16:creationId xmlns:a16="http://schemas.microsoft.com/office/drawing/2014/main" id="{6D191D1D-C42F-42EE-98FD-C7B0FDBCEA6F}"/>
              </a:ext>
            </a:extLst>
          </p:cNvPr>
          <p:cNvSpPr/>
          <p:nvPr/>
        </p:nvSpPr>
        <p:spPr>
          <a:xfrm>
            <a:off x="5255813" y="1473201"/>
            <a:ext cx="3187223" cy="3807075"/>
          </a:xfrm>
          <a:prstGeom prst="roundRect">
            <a:avLst/>
          </a:prstGeom>
          <a:blipFill>
            <a:blip r:embed="rId2" cstate="screen">
              <a:extLst>
                <a:ext uri="{28A0092B-C50C-407E-A947-70E740481C1C}">
                  <a14:useLocalDpi xmlns:a14="http://schemas.microsoft.com/office/drawing/2010/main"/>
                </a:ext>
              </a:extLst>
            </a:blip>
            <a:stretch>
              <a:fillRect l="-42857" t="-14566" b="-1299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3CC5394-352E-4640-A228-E8953DB4B9EC}"/>
              </a:ext>
            </a:extLst>
          </p:cNvPr>
          <p:cNvSpPr txBox="1"/>
          <p:nvPr/>
        </p:nvSpPr>
        <p:spPr>
          <a:xfrm>
            <a:off x="700964" y="1691382"/>
            <a:ext cx="4453742" cy="2339102"/>
          </a:xfrm>
          <a:prstGeom prst="rect">
            <a:avLst/>
          </a:prstGeom>
          <a:noFill/>
        </p:spPr>
        <p:txBody>
          <a:bodyPr wrap="square" rtlCol="0">
            <a:spAutoFit/>
          </a:bodyPr>
          <a:lstStyle/>
          <a:p>
            <a:pPr algn="just">
              <a:lnSpc>
                <a:spcPct val="100000"/>
              </a:lnSpc>
              <a:spcBef>
                <a:spcPct val="0"/>
              </a:spcBef>
              <a:buFontTx/>
              <a:buNone/>
            </a:pPr>
            <a:r>
              <a:rPr lang="en-GB" altLang="en-US" dirty="0"/>
              <a:t>These pylons have thick cables which carry electrical current long distances.</a:t>
            </a:r>
          </a:p>
          <a:p>
            <a:pPr algn="just">
              <a:lnSpc>
                <a:spcPct val="100000"/>
              </a:lnSpc>
              <a:spcBef>
                <a:spcPts val="1200"/>
              </a:spcBef>
              <a:buFontTx/>
              <a:buNone/>
            </a:pPr>
            <a:r>
              <a:rPr lang="en-GB" altLang="en-US" dirty="0"/>
              <a:t>You should never go near a pylon.</a:t>
            </a:r>
          </a:p>
          <a:p>
            <a:pPr algn="just">
              <a:lnSpc>
                <a:spcPct val="100000"/>
              </a:lnSpc>
              <a:spcBef>
                <a:spcPts val="1200"/>
              </a:spcBef>
              <a:buFontTx/>
              <a:buNone/>
            </a:pPr>
            <a:r>
              <a:rPr lang="en-GB" altLang="en-US" dirty="0"/>
              <a:t>Kites should never be flown near pylons or electrical cables. </a:t>
            </a:r>
          </a:p>
          <a:p>
            <a:pPr algn="just">
              <a:lnSpc>
                <a:spcPct val="100000"/>
              </a:lnSpc>
              <a:spcBef>
                <a:spcPct val="0"/>
              </a:spcBef>
              <a:buFontTx/>
              <a:buNone/>
            </a:pPr>
            <a:r>
              <a:rPr lang="en-GB" altLang="en-US" dirty="0"/>
              <a:t>Why do you think this is?</a:t>
            </a:r>
          </a:p>
          <a:p>
            <a:endParaRPr lang="en-GB" dirty="0"/>
          </a:p>
        </p:txBody>
      </p:sp>
      <p:sp>
        <p:nvSpPr>
          <p:cNvPr id="7" name="Rectangle: Rounded Corners 6">
            <a:extLst>
              <a:ext uri="{FF2B5EF4-FFF2-40B4-BE49-F238E27FC236}">
                <a16:creationId xmlns:a16="http://schemas.microsoft.com/office/drawing/2014/main" id="{C2239D5A-6C94-4EA3-805B-57C8ABE56C72}"/>
              </a:ext>
            </a:extLst>
          </p:cNvPr>
          <p:cNvSpPr/>
          <p:nvPr/>
        </p:nvSpPr>
        <p:spPr>
          <a:xfrm>
            <a:off x="1568175" y="5407137"/>
            <a:ext cx="6887928" cy="767371"/>
          </a:xfrm>
          <a:prstGeom prst="roundRect">
            <a:avLst>
              <a:gd name="adj" fmla="val 12415"/>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spcBef>
                <a:spcPct val="0"/>
              </a:spcBef>
              <a:defRPr/>
            </a:pPr>
            <a:r>
              <a:rPr lang="en-GB" altLang="en-US" dirty="0">
                <a:solidFill>
                  <a:schemeClr val="tx1"/>
                </a:solidFill>
              </a:rPr>
              <a:t>The person holding the kite would get a very serious electric shock as the current here is very strong.</a:t>
            </a:r>
          </a:p>
        </p:txBody>
      </p:sp>
      <p:sp>
        <p:nvSpPr>
          <p:cNvPr id="8" name="Oval 7">
            <a:extLst>
              <a:ext uri="{FF2B5EF4-FFF2-40B4-BE49-F238E27FC236}">
                <a16:creationId xmlns:a16="http://schemas.microsoft.com/office/drawing/2014/main" id="{9C7DFAFC-7F22-4C2E-8F74-53800844B99D}"/>
              </a:ext>
            </a:extLst>
          </p:cNvPr>
          <p:cNvSpPr/>
          <p:nvPr/>
        </p:nvSpPr>
        <p:spPr>
          <a:xfrm>
            <a:off x="691999" y="4993343"/>
            <a:ext cx="1403326" cy="1370781"/>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9" name="Rectangle 8">
            <a:hlinkClick r:id="rId3"/>
            <a:extLst>
              <a:ext uri="{FF2B5EF4-FFF2-40B4-BE49-F238E27FC236}">
                <a16:creationId xmlns:a16="http://schemas.microsoft.com/office/drawing/2014/main" id="{9DE87EC2-19A3-401D-83A9-920B489A02DB}"/>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64283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8"/>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D930-28A4-44C0-95CD-FEB409CD917C}"/>
              </a:ext>
            </a:extLst>
          </p:cNvPr>
          <p:cNvSpPr>
            <a:spLocks noGrp="1"/>
          </p:cNvSpPr>
          <p:nvPr>
            <p:ph type="title"/>
          </p:nvPr>
        </p:nvSpPr>
        <p:spPr/>
        <p:txBody>
          <a:bodyPr/>
          <a:lstStyle/>
          <a:p>
            <a:r>
              <a:rPr lang="en-GB" dirty="0"/>
              <a:t>Electrical Safety Out and About</a:t>
            </a:r>
          </a:p>
        </p:txBody>
      </p:sp>
      <p:sp>
        <p:nvSpPr>
          <p:cNvPr id="4" name="TextBox 3">
            <a:extLst>
              <a:ext uri="{FF2B5EF4-FFF2-40B4-BE49-F238E27FC236}">
                <a16:creationId xmlns:a16="http://schemas.microsoft.com/office/drawing/2014/main" id="{6E81C7C0-7FB7-4CE2-8C65-9583B25FCF8E}"/>
              </a:ext>
            </a:extLst>
          </p:cNvPr>
          <p:cNvSpPr txBox="1"/>
          <p:nvPr/>
        </p:nvSpPr>
        <p:spPr>
          <a:xfrm>
            <a:off x="728527" y="1650117"/>
            <a:ext cx="7727576" cy="1477328"/>
          </a:xfrm>
          <a:prstGeom prst="rect">
            <a:avLst/>
          </a:prstGeom>
          <a:noFill/>
        </p:spPr>
        <p:txBody>
          <a:bodyPr wrap="square" rtlCol="0">
            <a:spAutoFit/>
          </a:bodyPr>
          <a:lstStyle/>
          <a:p>
            <a:pPr>
              <a:lnSpc>
                <a:spcPct val="100000"/>
              </a:lnSpc>
              <a:spcBef>
                <a:spcPct val="0"/>
              </a:spcBef>
              <a:buFontTx/>
              <a:buNone/>
            </a:pPr>
            <a:r>
              <a:rPr lang="en-GB" altLang="en-US" dirty="0"/>
              <a:t>If adults are using electrical equipment outdoors, it must be weatherproof which means it is made to keep the rain out. </a:t>
            </a:r>
          </a:p>
          <a:p>
            <a:pPr>
              <a:lnSpc>
                <a:spcPct val="100000"/>
              </a:lnSpc>
              <a:spcBef>
                <a:spcPct val="0"/>
              </a:spcBef>
              <a:buFontTx/>
              <a:buNone/>
            </a:pPr>
            <a:endParaRPr lang="en-GB" altLang="en-US" dirty="0"/>
          </a:p>
          <a:p>
            <a:pPr>
              <a:lnSpc>
                <a:spcPct val="100000"/>
              </a:lnSpc>
              <a:spcBef>
                <a:spcPct val="0"/>
              </a:spcBef>
              <a:buFontTx/>
              <a:buNone/>
            </a:pPr>
            <a:r>
              <a:rPr lang="en-GB" altLang="en-US" dirty="0"/>
              <a:t>Do you remember why this is important? </a:t>
            </a:r>
          </a:p>
          <a:p>
            <a:endParaRPr lang="en-GB" dirty="0"/>
          </a:p>
        </p:txBody>
      </p:sp>
      <p:sp>
        <p:nvSpPr>
          <p:cNvPr id="5" name="Rectangle: Rounded Corners 4">
            <a:extLst>
              <a:ext uri="{FF2B5EF4-FFF2-40B4-BE49-F238E27FC236}">
                <a16:creationId xmlns:a16="http://schemas.microsoft.com/office/drawing/2014/main" id="{D4B4B2CC-308B-4D40-BBCD-716F786D8D16}"/>
              </a:ext>
            </a:extLst>
          </p:cNvPr>
          <p:cNvSpPr/>
          <p:nvPr/>
        </p:nvSpPr>
        <p:spPr>
          <a:xfrm>
            <a:off x="1640562" y="3533481"/>
            <a:ext cx="4079590" cy="767371"/>
          </a:xfrm>
          <a:prstGeom prst="roundRect">
            <a:avLst>
              <a:gd name="adj" fmla="val 12415"/>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spcBef>
                <a:spcPct val="0"/>
              </a:spcBef>
              <a:defRPr/>
            </a:pPr>
            <a:r>
              <a:rPr lang="en-GB" altLang="en-US" dirty="0">
                <a:solidFill>
                  <a:schemeClr val="tx1"/>
                </a:solidFill>
              </a:rPr>
              <a:t>Water and electricity don’t mix!</a:t>
            </a:r>
          </a:p>
        </p:txBody>
      </p:sp>
      <p:sp>
        <p:nvSpPr>
          <p:cNvPr id="6" name="Oval 5">
            <a:extLst>
              <a:ext uri="{FF2B5EF4-FFF2-40B4-BE49-F238E27FC236}">
                <a16:creationId xmlns:a16="http://schemas.microsoft.com/office/drawing/2014/main" id="{307F0DB4-488E-47BC-B234-FF662BE11BA9}"/>
              </a:ext>
            </a:extLst>
          </p:cNvPr>
          <p:cNvSpPr/>
          <p:nvPr/>
        </p:nvSpPr>
        <p:spPr>
          <a:xfrm>
            <a:off x="665774" y="3231777"/>
            <a:ext cx="1403326" cy="1370781"/>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pic>
        <p:nvPicPr>
          <p:cNvPr id="8" name="Picture 7">
            <a:extLst>
              <a:ext uri="{FF2B5EF4-FFF2-40B4-BE49-F238E27FC236}">
                <a16:creationId xmlns:a16="http://schemas.microsoft.com/office/drawing/2014/main" id="{857FB79B-2873-4C44-9661-4D21BA23EF4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72052" y="2617901"/>
            <a:ext cx="3044056" cy="3151466"/>
          </a:xfrm>
          <a:prstGeom prst="rect">
            <a:avLst/>
          </a:prstGeom>
        </p:spPr>
      </p:pic>
      <p:sp>
        <p:nvSpPr>
          <p:cNvPr id="9" name="Rectangle 8">
            <a:hlinkClick r:id="rId3"/>
            <a:extLst>
              <a:ext uri="{FF2B5EF4-FFF2-40B4-BE49-F238E27FC236}">
                <a16:creationId xmlns:a16="http://schemas.microsoft.com/office/drawing/2014/main" id="{7466313C-7041-49F8-80AA-50B03FDFEC11}"/>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591163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nextCondLst>
                <p:cond evt="onClick" delay="0">
                  <p:tgtEl>
                    <p:spTgt spid="6"/>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10C00-2F6C-4797-BEBA-7A0804A75B11}"/>
              </a:ext>
            </a:extLst>
          </p:cNvPr>
          <p:cNvSpPr>
            <a:spLocks noGrp="1"/>
          </p:cNvSpPr>
          <p:nvPr>
            <p:ph type="title"/>
          </p:nvPr>
        </p:nvSpPr>
        <p:spPr/>
        <p:txBody>
          <a:bodyPr/>
          <a:lstStyle/>
          <a:p>
            <a:r>
              <a:rPr lang="en-GB" dirty="0"/>
              <a:t>Electrical Safety Out and About</a:t>
            </a:r>
          </a:p>
        </p:txBody>
      </p:sp>
      <p:sp>
        <p:nvSpPr>
          <p:cNvPr id="4" name="TextBox 3">
            <a:extLst>
              <a:ext uri="{FF2B5EF4-FFF2-40B4-BE49-F238E27FC236}">
                <a16:creationId xmlns:a16="http://schemas.microsoft.com/office/drawing/2014/main" id="{4D5B3850-BFE0-449B-8751-8E37194109DA}"/>
              </a:ext>
            </a:extLst>
          </p:cNvPr>
          <p:cNvSpPr txBox="1"/>
          <p:nvPr/>
        </p:nvSpPr>
        <p:spPr>
          <a:xfrm>
            <a:off x="600353" y="1550894"/>
            <a:ext cx="7933764" cy="646331"/>
          </a:xfrm>
          <a:prstGeom prst="rect">
            <a:avLst/>
          </a:prstGeom>
          <a:noFill/>
        </p:spPr>
        <p:txBody>
          <a:bodyPr wrap="square" rtlCol="0">
            <a:spAutoFit/>
          </a:bodyPr>
          <a:lstStyle/>
          <a:p>
            <a:pPr algn="ctr">
              <a:lnSpc>
                <a:spcPct val="100000"/>
              </a:lnSpc>
              <a:spcBef>
                <a:spcPct val="0"/>
              </a:spcBef>
              <a:buFontTx/>
              <a:buNone/>
            </a:pPr>
            <a:r>
              <a:rPr lang="en-GB" altLang="en-US" dirty="0"/>
              <a:t>If you see this sign - </a:t>
            </a:r>
            <a:r>
              <a:rPr lang="en-GB" altLang="en-US" b="1" dirty="0"/>
              <a:t>keep away</a:t>
            </a:r>
            <a:r>
              <a:rPr lang="en-GB" altLang="en-US" dirty="0"/>
              <a:t>. It means there is dangerous electrical equipment nearby. </a:t>
            </a:r>
          </a:p>
        </p:txBody>
      </p:sp>
      <p:pic>
        <p:nvPicPr>
          <p:cNvPr id="6" name="Picture 5">
            <a:extLst>
              <a:ext uri="{FF2B5EF4-FFF2-40B4-BE49-F238E27FC236}">
                <a16:creationId xmlns:a16="http://schemas.microsoft.com/office/drawing/2014/main" id="{5DA07CA0-7B5C-4EC7-A99D-415E53C467B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00256" y="2328708"/>
            <a:ext cx="2943488" cy="3804976"/>
          </a:xfrm>
          <a:prstGeom prst="rect">
            <a:avLst/>
          </a:prstGeom>
        </p:spPr>
      </p:pic>
      <p:sp>
        <p:nvSpPr>
          <p:cNvPr id="7" name="Rectangle 6">
            <a:hlinkClick r:id="rId3"/>
            <a:extLst>
              <a:ext uri="{FF2B5EF4-FFF2-40B4-BE49-F238E27FC236}">
                <a16:creationId xmlns:a16="http://schemas.microsoft.com/office/drawing/2014/main" id="{ABA4CBF1-D1FF-4BC2-8A80-EB19DC228FCC}"/>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8069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E656D76D-C9A0-4DD7-B3B2-030DCC333C65}"/>
              </a:ext>
            </a:extLst>
          </p:cNvPr>
          <p:cNvSpPr/>
          <p:nvPr/>
        </p:nvSpPr>
        <p:spPr>
          <a:xfrm>
            <a:off x="3608927" y="3836894"/>
            <a:ext cx="1926146" cy="1881474"/>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solidFill>
                  <a:schemeClr val="tx1"/>
                </a:solidFill>
              </a:rPr>
              <a:t>c</a:t>
            </a:r>
          </a:p>
        </p:txBody>
      </p:sp>
      <p:sp>
        <p:nvSpPr>
          <p:cNvPr id="2" name="Title 1">
            <a:extLst>
              <a:ext uri="{FF2B5EF4-FFF2-40B4-BE49-F238E27FC236}">
                <a16:creationId xmlns:a16="http://schemas.microsoft.com/office/drawing/2014/main" id="{C2A7808D-416D-45CC-8329-EA5DB7260D02}"/>
              </a:ext>
            </a:extLst>
          </p:cNvPr>
          <p:cNvSpPr>
            <a:spLocks noGrp="1"/>
          </p:cNvSpPr>
          <p:nvPr>
            <p:ph type="title"/>
          </p:nvPr>
        </p:nvSpPr>
        <p:spPr/>
        <p:txBody>
          <a:bodyPr/>
          <a:lstStyle/>
          <a:p>
            <a:r>
              <a:rPr lang="en-GB" altLang="en-US" dirty="0"/>
              <a:t>Electrical Safety Quiz</a:t>
            </a:r>
            <a:endParaRPr lang="en-GB" dirty="0"/>
          </a:p>
        </p:txBody>
      </p:sp>
      <p:sp>
        <p:nvSpPr>
          <p:cNvPr id="5" name="TextBox 4">
            <a:extLst>
              <a:ext uri="{FF2B5EF4-FFF2-40B4-BE49-F238E27FC236}">
                <a16:creationId xmlns:a16="http://schemas.microsoft.com/office/drawing/2014/main" id="{242A1096-FBF6-4F10-8516-154CD81C241C}"/>
              </a:ext>
            </a:extLst>
          </p:cNvPr>
          <p:cNvSpPr txBox="1"/>
          <p:nvPr/>
        </p:nvSpPr>
        <p:spPr>
          <a:xfrm>
            <a:off x="698054" y="1658471"/>
            <a:ext cx="7747891" cy="1200329"/>
          </a:xfrm>
          <a:prstGeom prst="rect">
            <a:avLst/>
          </a:prstGeom>
          <a:noFill/>
        </p:spPr>
        <p:txBody>
          <a:bodyPr wrap="square" rtlCol="0">
            <a:spAutoFit/>
          </a:bodyPr>
          <a:lstStyle/>
          <a:p>
            <a:pPr marL="342900" indent="-342900">
              <a:spcBef>
                <a:spcPct val="0"/>
              </a:spcBef>
              <a:buAutoNum type="arabicPeriod"/>
              <a:defRPr/>
            </a:pPr>
            <a:r>
              <a:rPr lang="en-GB" altLang="en-US" dirty="0"/>
              <a:t>Electricity is energy that can flow from place to place; this is called a</a:t>
            </a:r>
            <a:endParaRPr lang="en-GB" altLang="en-US" u="sng" dirty="0"/>
          </a:p>
          <a:p>
            <a:pPr>
              <a:spcBef>
                <a:spcPct val="0"/>
              </a:spcBef>
              <a:defRPr/>
            </a:pPr>
            <a:endParaRPr lang="en-GB" altLang="en-US" dirty="0"/>
          </a:p>
          <a:p>
            <a:pPr>
              <a:spcBef>
                <a:spcPct val="0"/>
              </a:spcBef>
              <a:defRPr/>
            </a:pPr>
            <a:endParaRPr lang="en-GB" altLang="en-US" dirty="0"/>
          </a:p>
          <a:p>
            <a:endParaRPr lang="en-GB" dirty="0"/>
          </a:p>
        </p:txBody>
      </p:sp>
      <p:sp>
        <p:nvSpPr>
          <p:cNvPr id="8" name="Oval 7">
            <a:extLst>
              <a:ext uri="{FF2B5EF4-FFF2-40B4-BE49-F238E27FC236}">
                <a16:creationId xmlns:a16="http://schemas.microsoft.com/office/drawing/2014/main" id="{35DC4E17-B153-40F0-AEB9-790E99D13391}"/>
              </a:ext>
            </a:extLst>
          </p:cNvPr>
          <p:cNvSpPr/>
          <p:nvPr/>
        </p:nvSpPr>
        <p:spPr>
          <a:xfrm>
            <a:off x="3608927" y="3836894"/>
            <a:ext cx="1926146" cy="1881474"/>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10" name="TextBox 9">
            <a:extLst>
              <a:ext uri="{FF2B5EF4-FFF2-40B4-BE49-F238E27FC236}">
                <a16:creationId xmlns:a16="http://schemas.microsoft.com/office/drawing/2014/main" id="{3E4139C8-FFAE-4E52-862E-EE4DAA67808F}"/>
              </a:ext>
            </a:extLst>
          </p:cNvPr>
          <p:cNvSpPr txBox="1"/>
          <p:nvPr/>
        </p:nvSpPr>
        <p:spPr>
          <a:xfrm>
            <a:off x="1039288" y="2320191"/>
            <a:ext cx="2079812" cy="1077218"/>
          </a:xfrm>
          <a:prstGeom prst="rect">
            <a:avLst/>
          </a:prstGeom>
          <a:noFill/>
        </p:spPr>
        <p:txBody>
          <a:bodyPr wrap="square" rtlCol="0">
            <a:spAutoFit/>
          </a:bodyPr>
          <a:lstStyle/>
          <a:p>
            <a:pPr marL="342900" indent="-342900">
              <a:spcBef>
                <a:spcPts val="600"/>
              </a:spcBef>
              <a:buFontTx/>
              <a:buAutoNum type="alphaLcParenR"/>
              <a:defRPr/>
            </a:pPr>
            <a:r>
              <a:rPr lang="en-GB" altLang="en-US" dirty="0"/>
              <a:t>raisin</a:t>
            </a:r>
          </a:p>
          <a:p>
            <a:pPr marL="342900" indent="-342900">
              <a:spcBef>
                <a:spcPts val="600"/>
              </a:spcBef>
              <a:buFontTx/>
              <a:buAutoNum type="alphaLcParenR"/>
              <a:defRPr/>
            </a:pPr>
            <a:r>
              <a:rPr lang="en-GB" altLang="en-US" dirty="0"/>
              <a:t>sultana</a:t>
            </a:r>
          </a:p>
          <a:p>
            <a:pPr marL="342900" indent="-342900">
              <a:spcBef>
                <a:spcPts val="600"/>
              </a:spcBef>
              <a:buFontTx/>
              <a:buAutoNum type="alphaLcParenR"/>
              <a:defRPr/>
            </a:pPr>
            <a:r>
              <a:rPr lang="en-GB" altLang="en-US" dirty="0"/>
              <a:t>current</a:t>
            </a:r>
          </a:p>
        </p:txBody>
      </p:sp>
      <p:sp>
        <p:nvSpPr>
          <p:cNvPr id="11" name="Rectangle 10">
            <a:hlinkClick r:id="rId2"/>
            <a:extLst>
              <a:ext uri="{FF2B5EF4-FFF2-40B4-BE49-F238E27FC236}">
                <a16:creationId xmlns:a16="http://schemas.microsoft.com/office/drawing/2014/main" id="{C4D5E721-09B8-44FA-A466-954186BC4A5F}"/>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593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5D9AE294-4AC9-4018-97C1-34E8D19EFDDE}"/>
              </a:ext>
            </a:extLst>
          </p:cNvPr>
          <p:cNvSpPr/>
          <p:nvPr/>
        </p:nvSpPr>
        <p:spPr>
          <a:xfrm>
            <a:off x="3600744" y="3828901"/>
            <a:ext cx="1942512" cy="1897460"/>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all of them</a:t>
            </a:r>
          </a:p>
        </p:txBody>
      </p:sp>
      <p:sp>
        <p:nvSpPr>
          <p:cNvPr id="4" name="Title 1">
            <a:extLst>
              <a:ext uri="{FF2B5EF4-FFF2-40B4-BE49-F238E27FC236}">
                <a16:creationId xmlns:a16="http://schemas.microsoft.com/office/drawing/2014/main" id="{5FECD9E1-B833-4901-9D68-C5107885DD22}"/>
              </a:ext>
            </a:extLst>
          </p:cNvPr>
          <p:cNvSpPr>
            <a:spLocks noGrp="1"/>
          </p:cNvSpPr>
          <p:nvPr>
            <p:ph type="title"/>
          </p:nvPr>
        </p:nvSpPr>
        <p:spPr>
          <a:xfrm>
            <a:off x="457198" y="478895"/>
            <a:ext cx="8220075" cy="994306"/>
          </a:xfrm>
        </p:spPr>
        <p:txBody>
          <a:bodyPr/>
          <a:lstStyle/>
          <a:p>
            <a:r>
              <a:rPr lang="en-GB" altLang="en-US" dirty="0"/>
              <a:t>Electrical Safety Quiz</a:t>
            </a:r>
            <a:endParaRPr lang="en-GB" dirty="0"/>
          </a:p>
        </p:txBody>
      </p:sp>
      <p:sp>
        <p:nvSpPr>
          <p:cNvPr id="6" name="TextBox 5">
            <a:extLst>
              <a:ext uri="{FF2B5EF4-FFF2-40B4-BE49-F238E27FC236}">
                <a16:creationId xmlns:a16="http://schemas.microsoft.com/office/drawing/2014/main" id="{00F11CBE-D8B1-475F-837F-1D0988E5DC40}"/>
              </a:ext>
            </a:extLst>
          </p:cNvPr>
          <p:cNvSpPr txBox="1"/>
          <p:nvPr/>
        </p:nvSpPr>
        <p:spPr>
          <a:xfrm>
            <a:off x="698054" y="1658471"/>
            <a:ext cx="7747891" cy="923330"/>
          </a:xfrm>
          <a:prstGeom prst="rect">
            <a:avLst/>
          </a:prstGeom>
          <a:noFill/>
        </p:spPr>
        <p:txBody>
          <a:bodyPr wrap="square" rtlCol="0">
            <a:spAutoFit/>
          </a:bodyPr>
          <a:lstStyle/>
          <a:p>
            <a:pPr>
              <a:spcBef>
                <a:spcPct val="0"/>
              </a:spcBef>
              <a:defRPr/>
            </a:pPr>
            <a:r>
              <a:rPr lang="en-GB" altLang="en-US" dirty="0"/>
              <a:t>2.  Which of these items uses electricity?</a:t>
            </a:r>
          </a:p>
          <a:p>
            <a:pPr>
              <a:spcBef>
                <a:spcPct val="0"/>
              </a:spcBef>
              <a:defRPr/>
            </a:pPr>
            <a:endParaRPr lang="en-GB" altLang="en-US" dirty="0"/>
          </a:p>
          <a:p>
            <a:endParaRPr lang="en-GB" dirty="0"/>
          </a:p>
        </p:txBody>
      </p:sp>
      <p:sp>
        <p:nvSpPr>
          <p:cNvPr id="8" name="Oval 7">
            <a:extLst>
              <a:ext uri="{FF2B5EF4-FFF2-40B4-BE49-F238E27FC236}">
                <a16:creationId xmlns:a16="http://schemas.microsoft.com/office/drawing/2014/main" id="{2E3E87B4-8B4E-4B6E-87D6-A946623C2692}"/>
              </a:ext>
            </a:extLst>
          </p:cNvPr>
          <p:cNvSpPr/>
          <p:nvPr/>
        </p:nvSpPr>
        <p:spPr>
          <a:xfrm>
            <a:off x="3595979" y="3828901"/>
            <a:ext cx="1942512" cy="1897460"/>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9" name="TextBox 8">
            <a:extLst>
              <a:ext uri="{FF2B5EF4-FFF2-40B4-BE49-F238E27FC236}">
                <a16:creationId xmlns:a16="http://schemas.microsoft.com/office/drawing/2014/main" id="{3039A868-9346-4232-A350-80641DB458D3}"/>
              </a:ext>
            </a:extLst>
          </p:cNvPr>
          <p:cNvSpPr txBox="1"/>
          <p:nvPr/>
        </p:nvSpPr>
        <p:spPr>
          <a:xfrm>
            <a:off x="1057835" y="2228462"/>
            <a:ext cx="2079812" cy="1077218"/>
          </a:xfrm>
          <a:prstGeom prst="rect">
            <a:avLst/>
          </a:prstGeom>
          <a:noFill/>
        </p:spPr>
        <p:txBody>
          <a:bodyPr wrap="square" rtlCol="0">
            <a:spAutoFit/>
          </a:bodyPr>
          <a:lstStyle/>
          <a:p>
            <a:pPr marL="342900" indent="-342900">
              <a:spcBef>
                <a:spcPts val="600"/>
              </a:spcBef>
              <a:buFontTx/>
              <a:buAutoNum type="alphaLcParenR"/>
              <a:defRPr/>
            </a:pPr>
            <a:r>
              <a:rPr lang="en-GB" altLang="en-US" dirty="0"/>
              <a:t>fridge</a:t>
            </a:r>
          </a:p>
          <a:p>
            <a:pPr marL="342900" indent="-342900">
              <a:spcBef>
                <a:spcPts val="600"/>
              </a:spcBef>
              <a:buFontTx/>
              <a:buAutoNum type="alphaLcParenR"/>
              <a:defRPr/>
            </a:pPr>
            <a:r>
              <a:rPr lang="en-GB" altLang="en-US" dirty="0"/>
              <a:t>television</a:t>
            </a:r>
          </a:p>
          <a:p>
            <a:pPr marL="342900" indent="-342900">
              <a:spcBef>
                <a:spcPts val="600"/>
              </a:spcBef>
              <a:buFontTx/>
              <a:buAutoNum type="alphaLcParenR"/>
              <a:defRPr/>
            </a:pPr>
            <a:r>
              <a:rPr lang="en-GB" altLang="en-US" dirty="0"/>
              <a:t>microwave</a:t>
            </a:r>
          </a:p>
        </p:txBody>
      </p:sp>
      <p:sp>
        <p:nvSpPr>
          <p:cNvPr id="10" name="Rectangle 9">
            <a:hlinkClick r:id="rId2"/>
            <a:extLst>
              <a:ext uri="{FF2B5EF4-FFF2-40B4-BE49-F238E27FC236}">
                <a16:creationId xmlns:a16="http://schemas.microsoft.com/office/drawing/2014/main" id="{FBE1C28B-455B-474C-A8C0-51A65CA45A15}"/>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538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5EFBE5-3C7B-4FFD-ABBF-0B414CEE7078}"/>
              </a:ext>
            </a:extLst>
          </p:cNvPr>
          <p:cNvSpPr>
            <a:spLocks noGrp="1"/>
          </p:cNvSpPr>
          <p:nvPr>
            <p:ph type="title"/>
          </p:nvPr>
        </p:nvSpPr>
        <p:spPr>
          <a:xfrm>
            <a:off x="457198" y="478895"/>
            <a:ext cx="8220075" cy="994306"/>
          </a:xfrm>
        </p:spPr>
        <p:txBody>
          <a:bodyPr/>
          <a:lstStyle/>
          <a:p>
            <a:r>
              <a:rPr lang="en-GB" altLang="en-US" dirty="0"/>
              <a:t>Electrical Safety Quiz</a:t>
            </a:r>
            <a:endParaRPr lang="en-GB" dirty="0"/>
          </a:p>
        </p:txBody>
      </p:sp>
      <p:sp>
        <p:nvSpPr>
          <p:cNvPr id="6" name="TextBox 5">
            <a:extLst>
              <a:ext uri="{FF2B5EF4-FFF2-40B4-BE49-F238E27FC236}">
                <a16:creationId xmlns:a16="http://schemas.microsoft.com/office/drawing/2014/main" id="{3234E5AD-F31A-4262-BF90-653E0A906F23}"/>
              </a:ext>
            </a:extLst>
          </p:cNvPr>
          <p:cNvSpPr txBox="1"/>
          <p:nvPr/>
        </p:nvSpPr>
        <p:spPr>
          <a:xfrm>
            <a:off x="698054" y="1658471"/>
            <a:ext cx="7747891" cy="1200329"/>
          </a:xfrm>
          <a:prstGeom prst="rect">
            <a:avLst/>
          </a:prstGeom>
          <a:noFill/>
        </p:spPr>
        <p:txBody>
          <a:bodyPr wrap="square" rtlCol="0">
            <a:spAutoFit/>
          </a:bodyPr>
          <a:lstStyle/>
          <a:p>
            <a:pPr marL="342900" indent="-342900" algn="just">
              <a:spcBef>
                <a:spcPct val="0"/>
              </a:spcBef>
              <a:buFont typeface="+mj-lt"/>
              <a:buAutoNum type="arabicPeriod" startAt="3"/>
              <a:defRPr/>
            </a:pPr>
            <a:r>
              <a:rPr lang="en-GB" altLang="en-US" dirty="0"/>
              <a:t>You can get an electric </a:t>
            </a:r>
            <a:r>
              <a:rPr lang="en-GB" altLang="en-US" u="sng" dirty="0"/>
              <a:t>                  </a:t>
            </a:r>
            <a:r>
              <a:rPr lang="en-GB" altLang="en-US" dirty="0"/>
              <a:t> if you are not careful around electricity.</a:t>
            </a:r>
          </a:p>
          <a:p>
            <a:pPr algn="just">
              <a:spcBef>
                <a:spcPct val="0"/>
              </a:spcBef>
              <a:defRPr/>
            </a:pPr>
            <a:endParaRPr lang="en-GB" altLang="en-US" dirty="0"/>
          </a:p>
          <a:p>
            <a:endParaRPr lang="en-GB" dirty="0"/>
          </a:p>
        </p:txBody>
      </p:sp>
      <p:sp>
        <p:nvSpPr>
          <p:cNvPr id="8" name="Oval 7">
            <a:extLst>
              <a:ext uri="{FF2B5EF4-FFF2-40B4-BE49-F238E27FC236}">
                <a16:creationId xmlns:a16="http://schemas.microsoft.com/office/drawing/2014/main" id="{484AAFF0-A81B-415D-8882-94DB01C9254C}"/>
              </a:ext>
            </a:extLst>
          </p:cNvPr>
          <p:cNvSpPr/>
          <p:nvPr/>
        </p:nvSpPr>
        <p:spPr>
          <a:xfrm>
            <a:off x="3608927" y="3836894"/>
            <a:ext cx="1926146" cy="1881474"/>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a:solidFill>
                  <a:schemeClr val="tx1"/>
                </a:solidFill>
              </a:rPr>
              <a:t>b</a:t>
            </a:r>
          </a:p>
        </p:txBody>
      </p:sp>
      <p:sp>
        <p:nvSpPr>
          <p:cNvPr id="9" name="Oval 8">
            <a:extLst>
              <a:ext uri="{FF2B5EF4-FFF2-40B4-BE49-F238E27FC236}">
                <a16:creationId xmlns:a16="http://schemas.microsoft.com/office/drawing/2014/main" id="{1ED33CC8-7533-4C61-BBE3-F6BC50E8376A}"/>
              </a:ext>
            </a:extLst>
          </p:cNvPr>
          <p:cNvSpPr/>
          <p:nvPr/>
        </p:nvSpPr>
        <p:spPr>
          <a:xfrm>
            <a:off x="3604162" y="3836894"/>
            <a:ext cx="1926146" cy="1881474"/>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10" name="TextBox 9">
            <a:extLst>
              <a:ext uri="{FF2B5EF4-FFF2-40B4-BE49-F238E27FC236}">
                <a16:creationId xmlns:a16="http://schemas.microsoft.com/office/drawing/2014/main" id="{425646DE-FC39-48D0-84E1-70A1C59D9247}"/>
              </a:ext>
            </a:extLst>
          </p:cNvPr>
          <p:cNvSpPr txBox="1"/>
          <p:nvPr/>
        </p:nvSpPr>
        <p:spPr>
          <a:xfrm>
            <a:off x="1048870" y="2447008"/>
            <a:ext cx="2079812" cy="1077218"/>
          </a:xfrm>
          <a:prstGeom prst="rect">
            <a:avLst/>
          </a:prstGeom>
          <a:noFill/>
        </p:spPr>
        <p:txBody>
          <a:bodyPr wrap="square" rtlCol="0">
            <a:spAutoFit/>
          </a:bodyPr>
          <a:lstStyle/>
          <a:p>
            <a:pPr marL="342900" indent="-342900">
              <a:spcBef>
                <a:spcPts val="600"/>
              </a:spcBef>
              <a:buFontTx/>
              <a:buAutoNum type="alphaLcParenR"/>
              <a:defRPr/>
            </a:pPr>
            <a:r>
              <a:rPr lang="en-GB" altLang="en-US" dirty="0"/>
              <a:t>fright</a:t>
            </a:r>
          </a:p>
          <a:p>
            <a:pPr marL="342900" indent="-342900">
              <a:spcBef>
                <a:spcPts val="600"/>
              </a:spcBef>
              <a:buFontTx/>
              <a:buAutoNum type="alphaLcParenR"/>
              <a:defRPr/>
            </a:pPr>
            <a:r>
              <a:rPr lang="en-GB" altLang="en-US" dirty="0"/>
              <a:t>shock</a:t>
            </a:r>
          </a:p>
          <a:p>
            <a:pPr marL="342900" indent="-342900">
              <a:spcBef>
                <a:spcPts val="600"/>
              </a:spcBef>
              <a:buFontTx/>
              <a:buAutoNum type="alphaLcParenR"/>
              <a:defRPr/>
            </a:pPr>
            <a:r>
              <a:rPr lang="en-GB" altLang="en-US" dirty="0"/>
              <a:t>scare</a:t>
            </a:r>
          </a:p>
        </p:txBody>
      </p:sp>
      <p:sp>
        <p:nvSpPr>
          <p:cNvPr id="11" name="Rectangle 10">
            <a:hlinkClick r:id="rId2"/>
            <a:extLst>
              <a:ext uri="{FF2B5EF4-FFF2-40B4-BE49-F238E27FC236}">
                <a16:creationId xmlns:a16="http://schemas.microsoft.com/office/drawing/2014/main" id="{65B1CE83-3120-47BA-936D-9700D6662C23}"/>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316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F949D9-BF1D-4BC6-A760-DF1F777773F6}"/>
              </a:ext>
            </a:extLst>
          </p:cNvPr>
          <p:cNvSpPr>
            <a:spLocks noGrp="1"/>
          </p:cNvSpPr>
          <p:nvPr>
            <p:ph type="title"/>
          </p:nvPr>
        </p:nvSpPr>
        <p:spPr>
          <a:xfrm>
            <a:off x="457198" y="478895"/>
            <a:ext cx="8220075" cy="994306"/>
          </a:xfrm>
        </p:spPr>
        <p:txBody>
          <a:bodyPr/>
          <a:lstStyle/>
          <a:p>
            <a:r>
              <a:rPr lang="en-GB" altLang="en-US" dirty="0"/>
              <a:t>Electrical Safety Quiz</a:t>
            </a:r>
            <a:endParaRPr lang="en-GB" dirty="0"/>
          </a:p>
        </p:txBody>
      </p:sp>
      <p:sp>
        <p:nvSpPr>
          <p:cNvPr id="5" name="TextBox 4">
            <a:extLst>
              <a:ext uri="{FF2B5EF4-FFF2-40B4-BE49-F238E27FC236}">
                <a16:creationId xmlns:a16="http://schemas.microsoft.com/office/drawing/2014/main" id="{C1AF7C0C-C493-48FA-A848-ED2A709FB926}"/>
              </a:ext>
            </a:extLst>
          </p:cNvPr>
          <p:cNvSpPr txBox="1"/>
          <p:nvPr/>
        </p:nvSpPr>
        <p:spPr>
          <a:xfrm>
            <a:off x="698054" y="1658471"/>
            <a:ext cx="7747891" cy="923330"/>
          </a:xfrm>
          <a:prstGeom prst="rect">
            <a:avLst/>
          </a:prstGeom>
          <a:noFill/>
        </p:spPr>
        <p:txBody>
          <a:bodyPr wrap="square" rtlCol="0">
            <a:spAutoFit/>
          </a:bodyPr>
          <a:lstStyle/>
          <a:p>
            <a:pPr marL="342900" indent="-342900">
              <a:spcBef>
                <a:spcPct val="0"/>
              </a:spcBef>
              <a:buFontTx/>
              <a:buAutoNum type="arabicPeriod" startAt="4"/>
              <a:defRPr/>
            </a:pPr>
            <a:r>
              <a:rPr lang="en-GB" altLang="en-US" dirty="0"/>
              <a:t>Why must an adult never put a metal knife in a toaster?</a:t>
            </a:r>
          </a:p>
          <a:p>
            <a:pPr algn="just">
              <a:spcBef>
                <a:spcPct val="0"/>
              </a:spcBef>
              <a:defRPr/>
            </a:pPr>
            <a:endParaRPr lang="en-GB" altLang="en-US" dirty="0"/>
          </a:p>
          <a:p>
            <a:endParaRPr lang="en-GB" dirty="0"/>
          </a:p>
        </p:txBody>
      </p:sp>
      <p:sp>
        <p:nvSpPr>
          <p:cNvPr id="6" name="Oval 5">
            <a:extLst>
              <a:ext uri="{FF2B5EF4-FFF2-40B4-BE49-F238E27FC236}">
                <a16:creationId xmlns:a16="http://schemas.microsoft.com/office/drawing/2014/main" id="{35E243DF-E8B4-49D4-8BC3-2BE8AA55F988}"/>
              </a:ext>
            </a:extLst>
          </p:cNvPr>
          <p:cNvSpPr/>
          <p:nvPr/>
        </p:nvSpPr>
        <p:spPr>
          <a:xfrm>
            <a:off x="3608927" y="3836894"/>
            <a:ext cx="1926146" cy="1881474"/>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a:solidFill>
                  <a:schemeClr val="tx1"/>
                </a:solidFill>
              </a:rPr>
              <a:t>a</a:t>
            </a:r>
          </a:p>
        </p:txBody>
      </p:sp>
      <p:sp>
        <p:nvSpPr>
          <p:cNvPr id="7" name="Oval 6">
            <a:extLst>
              <a:ext uri="{FF2B5EF4-FFF2-40B4-BE49-F238E27FC236}">
                <a16:creationId xmlns:a16="http://schemas.microsoft.com/office/drawing/2014/main" id="{30DE4617-3026-4DA6-9755-E8FD95A5058E}"/>
              </a:ext>
            </a:extLst>
          </p:cNvPr>
          <p:cNvSpPr/>
          <p:nvPr/>
        </p:nvSpPr>
        <p:spPr>
          <a:xfrm>
            <a:off x="3608927" y="3836894"/>
            <a:ext cx="1926146" cy="1881474"/>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8" name="TextBox 7">
            <a:extLst>
              <a:ext uri="{FF2B5EF4-FFF2-40B4-BE49-F238E27FC236}">
                <a16:creationId xmlns:a16="http://schemas.microsoft.com/office/drawing/2014/main" id="{6C314399-1552-444C-959C-376116748E23}"/>
              </a:ext>
            </a:extLst>
          </p:cNvPr>
          <p:cNvSpPr txBox="1"/>
          <p:nvPr/>
        </p:nvSpPr>
        <p:spPr>
          <a:xfrm>
            <a:off x="1066377" y="2201567"/>
            <a:ext cx="7521811" cy="1077218"/>
          </a:xfrm>
          <a:prstGeom prst="rect">
            <a:avLst/>
          </a:prstGeom>
          <a:noFill/>
        </p:spPr>
        <p:txBody>
          <a:bodyPr wrap="square" rtlCol="0">
            <a:spAutoFit/>
          </a:bodyPr>
          <a:lstStyle/>
          <a:p>
            <a:pPr marL="342900" indent="-342900">
              <a:spcBef>
                <a:spcPct val="0"/>
              </a:spcBef>
              <a:buFont typeface="Arial" panose="020B0604020202020204" pitchFamily="34" charset="0"/>
              <a:buAutoNum type="alphaLcParenR"/>
              <a:defRPr/>
            </a:pPr>
            <a:r>
              <a:rPr lang="en-GB" altLang="en-US" dirty="0"/>
              <a:t>If the toaster is plugged in, it can give the person an electric shock.</a:t>
            </a:r>
          </a:p>
          <a:p>
            <a:pPr marL="342900" indent="-342900">
              <a:spcBef>
                <a:spcPts val="600"/>
              </a:spcBef>
              <a:buFont typeface="Arial" panose="020B0604020202020204" pitchFamily="34" charset="0"/>
              <a:buAutoNum type="alphaLcParenR"/>
              <a:defRPr/>
            </a:pPr>
            <a:r>
              <a:rPr lang="en-GB" altLang="en-US" dirty="0"/>
              <a:t>It will scratch the toaster.</a:t>
            </a:r>
          </a:p>
          <a:p>
            <a:pPr marL="342900" indent="-342900">
              <a:spcBef>
                <a:spcPts val="600"/>
              </a:spcBef>
              <a:buFont typeface="Arial" panose="020B0604020202020204" pitchFamily="34" charset="0"/>
              <a:buAutoNum type="alphaLcParenR"/>
              <a:defRPr/>
            </a:pPr>
            <a:r>
              <a:rPr lang="en-GB" altLang="en-US" dirty="0"/>
              <a:t>It will damage the toast.</a:t>
            </a:r>
          </a:p>
        </p:txBody>
      </p:sp>
      <p:sp>
        <p:nvSpPr>
          <p:cNvPr id="9" name="Rectangle 8">
            <a:hlinkClick r:id="rId2"/>
            <a:extLst>
              <a:ext uri="{FF2B5EF4-FFF2-40B4-BE49-F238E27FC236}">
                <a16:creationId xmlns:a16="http://schemas.microsoft.com/office/drawing/2014/main" id="{A3159761-7E92-43C2-8A1F-AB5CAD7E7777}"/>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660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AF08279-3DB0-4270-B4AD-AC942A0AE6B3}"/>
              </a:ext>
            </a:extLst>
          </p:cNvPr>
          <p:cNvSpPr>
            <a:spLocks noGrp="1"/>
          </p:cNvSpPr>
          <p:nvPr>
            <p:ph type="title"/>
          </p:nvPr>
        </p:nvSpPr>
        <p:spPr>
          <a:xfrm>
            <a:off x="457198" y="478895"/>
            <a:ext cx="8220075" cy="994306"/>
          </a:xfrm>
        </p:spPr>
        <p:txBody>
          <a:bodyPr/>
          <a:lstStyle/>
          <a:p>
            <a:r>
              <a:rPr lang="en-GB" altLang="en-US" dirty="0"/>
              <a:t>Electrical Safety Quiz</a:t>
            </a:r>
            <a:endParaRPr lang="en-GB" dirty="0"/>
          </a:p>
        </p:txBody>
      </p:sp>
      <p:sp>
        <p:nvSpPr>
          <p:cNvPr id="5" name="TextBox 4">
            <a:extLst>
              <a:ext uri="{FF2B5EF4-FFF2-40B4-BE49-F238E27FC236}">
                <a16:creationId xmlns:a16="http://schemas.microsoft.com/office/drawing/2014/main" id="{0DC14A2D-81FA-46B4-B91A-E012F8C41DCD}"/>
              </a:ext>
            </a:extLst>
          </p:cNvPr>
          <p:cNvSpPr txBox="1"/>
          <p:nvPr/>
        </p:nvSpPr>
        <p:spPr>
          <a:xfrm>
            <a:off x="698054" y="1658471"/>
            <a:ext cx="7747891" cy="923330"/>
          </a:xfrm>
          <a:prstGeom prst="rect">
            <a:avLst/>
          </a:prstGeom>
          <a:noFill/>
        </p:spPr>
        <p:txBody>
          <a:bodyPr wrap="square" rtlCol="0">
            <a:spAutoFit/>
          </a:bodyPr>
          <a:lstStyle/>
          <a:p>
            <a:pPr marL="342900" indent="-342900">
              <a:spcBef>
                <a:spcPct val="0"/>
              </a:spcBef>
              <a:buFont typeface="+mj-lt"/>
              <a:buAutoNum type="arabicPeriod" startAt="5"/>
            </a:pPr>
            <a:r>
              <a:rPr lang="en-GB" altLang="en-US" dirty="0"/>
              <a:t>What is this called?</a:t>
            </a:r>
          </a:p>
          <a:p>
            <a:pPr algn="just">
              <a:spcBef>
                <a:spcPct val="0"/>
              </a:spcBef>
              <a:defRPr/>
            </a:pPr>
            <a:endParaRPr lang="en-GB" altLang="en-US" dirty="0"/>
          </a:p>
          <a:p>
            <a:endParaRPr lang="en-GB" dirty="0"/>
          </a:p>
        </p:txBody>
      </p:sp>
      <p:sp>
        <p:nvSpPr>
          <p:cNvPr id="9" name="Rectangle: Rounded Corners 8">
            <a:extLst>
              <a:ext uri="{FF2B5EF4-FFF2-40B4-BE49-F238E27FC236}">
                <a16:creationId xmlns:a16="http://schemas.microsoft.com/office/drawing/2014/main" id="{C45C0B42-3A78-4B56-B239-D0CD25CE96D1}"/>
              </a:ext>
            </a:extLst>
          </p:cNvPr>
          <p:cNvSpPr/>
          <p:nvPr/>
        </p:nvSpPr>
        <p:spPr>
          <a:xfrm>
            <a:off x="2899343" y="2070571"/>
            <a:ext cx="3335784" cy="3984528"/>
          </a:xfrm>
          <a:prstGeom prst="roundRect">
            <a:avLst/>
          </a:prstGeom>
          <a:blipFill>
            <a:blip r:embed="rId2" cstate="screen">
              <a:extLst>
                <a:ext uri="{28A0092B-C50C-407E-A947-70E740481C1C}">
                  <a14:useLocalDpi xmlns:a14="http://schemas.microsoft.com/office/drawing/2010/main"/>
                </a:ext>
              </a:extLst>
            </a:blip>
            <a:stretch>
              <a:fillRect l="-42857" t="-14566" b="-1299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A3A6FC7-18CA-46C5-B5EB-6D8576DC822E}"/>
              </a:ext>
            </a:extLst>
          </p:cNvPr>
          <p:cNvSpPr/>
          <p:nvPr/>
        </p:nvSpPr>
        <p:spPr>
          <a:xfrm>
            <a:off x="6352909" y="4207204"/>
            <a:ext cx="1942512" cy="1897460"/>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pylon</a:t>
            </a:r>
          </a:p>
        </p:txBody>
      </p:sp>
      <p:sp>
        <p:nvSpPr>
          <p:cNvPr id="11" name="Oval 10">
            <a:extLst>
              <a:ext uri="{FF2B5EF4-FFF2-40B4-BE49-F238E27FC236}">
                <a16:creationId xmlns:a16="http://schemas.microsoft.com/office/drawing/2014/main" id="{8DA9C972-F359-47FA-8106-E58AC01D7A43}"/>
              </a:ext>
            </a:extLst>
          </p:cNvPr>
          <p:cNvSpPr/>
          <p:nvPr/>
        </p:nvSpPr>
        <p:spPr>
          <a:xfrm>
            <a:off x="6352909" y="4207204"/>
            <a:ext cx="1942512" cy="1897460"/>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8" name="Rectangle 7">
            <a:hlinkClick r:id="rId3"/>
            <a:extLst>
              <a:ext uri="{FF2B5EF4-FFF2-40B4-BE49-F238E27FC236}">
                <a16:creationId xmlns:a16="http://schemas.microsoft.com/office/drawing/2014/main" id="{5A648DDA-E326-44BC-8C7D-7F78D0707A17}"/>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222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AFEBC8B-B753-4EBC-AB4B-186103FFD59D}"/>
              </a:ext>
            </a:extLst>
          </p:cNvPr>
          <p:cNvSpPr>
            <a:spLocks noGrp="1"/>
          </p:cNvSpPr>
          <p:nvPr>
            <p:ph type="title"/>
          </p:nvPr>
        </p:nvSpPr>
        <p:spPr>
          <a:xfrm>
            <a:off x="457198" y="478895"/>
            <a:ext cx="8220075" cy="994306"/>
          </a:xfrm>
        </p:spPr>
        <p:txBody>
          <a:bodyPr/>
          <a:lstStyle/>
          <a:p>
            <a:r>
              <a:rPr lang="en-GB" altLang="en-US" dirty="0"/>
              <a:t>Electrical Safety Quiz</a:t>
            </a:r>
            <a:endParaRPr lang="en-GB" dirty="0"/>
          </a:p>
        </p:txBody>
      </p:sp>
      <p:sp>
        <p:nvSpPr>
          <p:cNvPr id="5" name="TextBox 4">
            <a:extLst>
              <a:ext uri="{FF2B5EF4-FFF2-40B4-BE49-F238E27FC236}">
                <a16:creationId xmlns:a16="http://schemas.microsoft.com/office/drawing/2014/main" id="{45CA30A4-4B99-43B8-AA8D-1384CB9B2DA1}"/>
              </a:ext>
            </a:extLst>
          </p:cNvPr>
          <p:cNvSpPr txBox="1"/>
          <p:nvPr/>
        </p:nvSpPr>
        <p:spPr>
          <a:xfrm>
            <a:off x="698054" y="1658471"/>
            <a:ext cx="7747891" cy="923330"/>
          </a:xfrm>
          <a:prstGeom prst="rect">
            <a:avLst/>
          </a:prstGeom>
          <a:noFill/>
        </p:spPr>
        <p:txBody>
          <a:bodyPr wrap="square" rtlCol="0">
            <a:spAutoFit/>
          </a:bodyPr>
          <a:lstStyle/>
          <a:p>
            <a:pPr marL="342900" indent="-342900">
              <a:spcBef>
                <a:spcPct val="0"/>
              </a:spcBef>
              <a:buFont typeface="+mj-lt"/>
              <a:buAutoNum type="arabicPeriod" startAt="6"/>
              <a:defRPr/>
            </a:pPr>
            <a:r>
              <a:rPr lang="en-GB" altLang="en-US" dirty="0"/>
              <a:t>If an adult is using electrical equipment outside, it must be…</a:t>
            </a:r>
          </a:p>
          <a:p>
            <a:pPr algn="just">
              <a:spcBef>
                <a:spcPct val="0"/>
              </a:spcBef>
              <a:defRPr/>
            </a:pPr>
            <a:endParaRPr lang="en-GB" altLang="en-US" dirty="0"/>
          </a:p>
          <a:p>
            <a:endParaRPr lang="en-GB" dirty="0"/>
          </a:p>
        </p:txBody>
      </p:sp>
      <p:sp>
        <p:nvSpPr>
          <p:cNvPr id="6" name="Oval 5">
            <a:extLst>
              <a:ext uri="{FF2B5EF4-FFF2-40B4-BE49-F238E27FC236}">
                <a16:creationId xmlns:a16="http://schemas.microsoft.com/office/drawing/2014/main" id="{A759EB19-3001-40C3-A297-ECF7E3FDAF74}"/>
              </a:ext>
            </a:extLst>
          </p:cNvPr>
          <p:cNvSpPr/>
          <p:nvPr/>
        </p:nvSpPr>
        <p:spPr>
          <a:xfrm>
            <a:off x="3608927" y="3836894"/>
            <a:ext cx="1926146" cy="1881474"/>
          </a:xfrm>
          <a:prstGeom prst="ellipse">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b="1" dirty="0">
                <a:solidFill>
                  <a:schemeClr val="tx1"/>
                </a:solidFill>
              </a:rPr>
              <a:t>b</a:t>
            </a:r>
          </a:p>
        </p:txBody>
      </p:sp>
      <p:sp>
        <p:nvSpPr>
          <p:cNvPr id="7" name="Oval 6">
            <a:extLst>
              <a:ext uri="{FF2B5EF4-FFF2-40B4-BE49-F238E27FC236}">
                <a16:creationId xmlns:a16="http://schemas.microsoft.com/office/drawing/2014/main" id="{6F61D578-AFC9-4EB5-87CB-CBE0D297DED2}"/>
              </a:ext>
            </a:extLst>
          </p:cNvPr>
          <p:cNvSpPr/>
          <p:nvPr/>
        </p:nvSpPr>
        <p:spPr>
          <a:xfrm>
            <a:off x="3604162" y="3836894"/>
            <a:ext cx="1926146" cy="1881474"/>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Answer</a:t>
            </a:r>
          </a:p>
        </p:txBody>
      </p:sp>
      <p:sp>
        <p:nvSpPr>
          <p:cNvPr id="8" name="TextBox 7">
            <a:extLst>
              <a:ext uri="{FF2B5EF4-FFF2-40B4-BE49-F238E27FC236}">
                <a16:creationId xmlns:a16="http://schemas.microsoft.com/office/drawing/2014/main" id="{19B72D08-6C9E-4852-9F8C-3E6A23018064}"/>
              </a:ext>
            </a:extLst>
          </p:cNvPr>
          <p:cNvSpPr txBox="1"/>
          <p:nvPr/>
        </p:nvSpPr>
        <p:spPr>
          <a:xfrm>
            <a:off x="1066377" y="2201567"/>
            <a:ext cx="7521811" cy="1077218"/>
          </a:xfrm>
          <a:prstGeom prst="rect">
            <a:avLst/>
          </a:prstGeom>
          <a:noFill/>
        </p:spPr>
        <p:txBody>
          <a:bodyPr wrap="square" rtlCol="0">
            <a:spAutoFit/>
          </a:bodyPr>
          <a:lstStyle/>
          <a:p>
            <a:pPr marL="342900" indent="-342900">
              <a:spcBef>
                <a:spcPct val="0"/>
              </a:spcBef>
              <a:buFont typeface="Arial" panose="020B0604020202020204" pitchFamily="34" charset="0"/>
              <a:buAutoNum type="alphaLcParenR"/>
              <a:defRPr/>
            </a:pPr>
            <a:r>
              <a:rPr lang="en-GB" altLang="en-US" dirty="0"/>
              <a:t>colourful</a:t>
            </a:r>
          </a:p>
          <a:p>
            <a:pPr marL="342900" indent="-342900">
              <a:spcBef>
                <a:spcPts val="600"/>
              </a:spcBef>
              <a:buFont typeface="Arial" panose="020B0604020202020204" pitchFamily="34" charset="0"/>
              <a:buAutoNum type="alphaLcParenR"/>
              <a:defRPr/>
            </a:pPr>
            <a:r>
              <a:rPr lang="en-GB" altLang="en-US" dirty="0"/>
              <a:t>waterproof</a:t>
            </a:r>
          </a:p>
          <a:p>
            <a:pPr marL="342900" indent="-342900">
              <a:spcBef>
                <a:spcPts val="600"/>
              </a:spcBef>
              <a:buFont typeface="Arial" panose="020B0604020202020204" pitchFamily="34" charset="0"/>
              <a:buAutoNum type="alphaLcParenR"/>
              <a:defRPr/>
            </a:pPr>
            <a:r>
              <a:rPr lang="en-GB" altLang="en-US" dirty="0"/>
              <a:t>expensive</a:t>
            </a:r>
          </a:p>
        </p:txBody>
      </p:sp>
      <p:sp>
        <p:nvSpPr>
          <p:cNvPr id="9" name="Rectangle 8">
            <a:hlinkClick r:id="rId2"/>
            <a:extLst>
              <a:ext uri="{FF2B5EF4-FFF2-40B4-BE49-F238E27FC236}">
                <a16:creationId xmlns:a16="http://schemas.microsoft.com/office/drawing/2014/main" id="{1B071591-C5DC-4907-98FB-C5616B543281}"/>
              </a:ext>
            </a:extLst>
          </p:cNvPr>
          <p:cNvSpPr/>
          <p:nvPr/>
        </p:nvSpPr>
        <p:spPr>
          <a:xfrm>
            <a:off x="8523215" y="6635692"/>
            <a:ext cx="620785"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1700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E827456F-F4FA-4C71-87D0-E7CC9A5A97C9}"/>
              </a:ext>
            </a:extLst>
          </p:cNvPr>
          <p:cNvSpPr/>
          <p:nvPr/>
        </p:nvSpPr>
        <p:spPr>
          <a:xfrm>
            <a:off x="8523215" y="6182686"/>
            <a:ext cx="620785" cy="675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667208E2-4FAF-4AE3-A6CA-7D20C782D725}"/>
              </a:ext>
            </a:extLst>
          </p:cNvPr>
          <p:cNvSpPr/>
          <p:nvPr/>
        </p:nvSpPr>
        <p:spPr>
          <a:xfrm>
            <a:off x="4086837" y="3091343"/>
            <a:ext cx="963335" cy="675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176</TotalTime>
  <Words>855</Words>
  <Application>Microsoft Office PowerPoint</Application>
  <PresentationFormat>On-screen Show (4:3)</PresentationFormat>
  <Paragraphs>95</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Calibri</vt:lpstr>
      <vt:lpstr>Twinkl</vt:lpstr>
      <vt:lpstr>Arial</vt:lpstr>
      <vt:lpstr>Office Theme</vt:lpstr>
      <vt:lpstr>PowerPoint Presentation</vt:lpstr>
      <vt:lpstr>Electricity</vt:lpstr>
      <vt:lpstr>The Dangers of Electricity</vt:lpstr>
      <vt:lpstr>The Dangers of Electricity</vt:lpstr>
      <vt:lpstr>Electrical Safety at Home</vt:lpstr>
      <vt:lpstr>Electrical Safety at Home</vt:lpstr>
      <vt:lpstr>Electrical Safety at Home</vt:lpstr>
      <vt:lpstr>Electrical Safety at School</vt:lpstr>
      <vt:lpstr>Electrical Safety Out and About</vt:lpstr>
      <vt:lpstr>Electrical Safety Out and About</vt:lpstr>
      <vt:lpstr>Electrical Safety Out and About</vt:lpstr>
      <vt:lpstr>Electrical Safety Quiz</vt:lpstr>
      <vt:lpstr>Electrical Safety Quiz</vt:lpstr>
      <vt:lpstr>Electrical Safety Quiz</vt:lpstr>
      <vt:lpstr>Electrical Safety Quiz</vt:lpstr>
      <vt:lpstr>Electrical Safety Quiz</vt:lpstr>
      <vt:lpstr>Electrical Safety 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heather fletcher</cp:lastModifiedBy>
  <cp:revision>14</cp:revision>
  <dcterms:created xsi:type="dcterms:W3CDTF">2020-05-08T06:50:44Z</dcterms:created>
  <dcterms:modified xsi:type="dcterms:W3CDTF">2020-06-17T08:08:01Z</dcterms:modified>
</cp:coreProperties>
</file>