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2" r:id="rId3"/>
    <p:sldId id="288" r:id="rId4"/>
    <p:sldId id="275" r:id="rId5"/>
    <p:sldId id="276" r:id="rId6"/>
    <p:sldId id="277" r:id="rId7"/>
    <p:sldId id="289" r:id="rId8"/>
    <p:sldId id="290" r:id="rId9"/>
    <p:sldId id="291" r:id="rId10"/>
    <p:sldId id="292" r:id="rId11"/>
    <p:sldId id="293" r:id="rId12"/>
    <p:sldId id="294" r:id="rId13"/>
    <p:sldId id="295" r:id="rId14"/>
    <p:sldId id="296" r:id="rId15"/>
    <p:sldId id="297" r:id="rId16"/>
    <p:sldId id="287" r:id="rId17"/>
    <p:sldId id="267" r:id="rId18"/>
  </p:sldIdLst>
  <p:sldSz cx="9144000" cy="6858000" type="screen4x3"/>
  <p:notesSz cx="6858000" cy="9144000"/>
  <p:embeddedFontLst>
    <p:embeddedFont>
      <p:font typeface="Twinkl" pitchFamily="2" charset="0"/>
      <p:regular r:id="rId21"/>
      <p:bold r:id="rId22"/>
    </p:embeddedFont>
    <p:embeddedFont>
      <p:font typeface="Calibri" panose="020F0502020204030204" pitchFamily="34" charset="0"/>
      <p:regular r:id="rId23"/>
      <p:bold r:id="rId24"/>
      <p:italic r:id="rId25"/>
      <p:boldItalic r:id="rId26"/>
    </p:embeddedFont>
    <p:embeddedFont>
      <p:font typeface="Sassoon Infant Rg" panose="02000503030000020003" pitchFamily="50"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49C"/>
    <a:srgbClr val="0A67A0"/>
    <a:srgbClr val="65186A"/>
    <a:srgbClr val="A873B0"/>
    <a:srgbClr val="007AC2"/>
    <a:srgbClr val="689429"/>
    <a:srgbClr val="E8C500"/>
    <a:srgbClr val="85BD33"/>
    <a:srgbClr val="FFE000"/>
    <a:srgbClr val="E94E1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45" autoAdjust="0"/>
    <p:restoredTop sz="94660"/>
  </p:normalViewPr>
  <p:slideViewPr>
    <p:cSldViewPr snapToGrid="0" showGuides="1">
      <p:cViewPr varScale="1">
        <p:scale>
          <a:sx n="113" d="100"/>
          <a:sy n="113" d="100"/>
        </p:scale>
        <p:origin x="1776"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12/12/2019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12/12/2019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eystage2-ks2/ks2-science/ks2-science-the-earth-and-beyond"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hyperlink" Target="https://www.twinkl.co.uk/resources/keystage2-ks2/ks2-science/ks2-science-the-earth-and-beyond" TargetMode="Externa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hyperlink" Target="https://www.twinkl.co.uk/resources/keystage2-ks2/ks2-science/ks2-science-the-earth-and-beyond"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3.xml"/><Relationship Id="rId4" Type="http://schemas.openxmlformats.org/officeDocument/2006/relationships/hyperlink" Target="https://www.twinkl.co.uk/resources/keystage2-ks2/ks2-science/ks2-science-the-earth-and-beyond"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s/keystage2-ks2/ks2-science/ks2-science-the-earth-and-beyond"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hyperlink" Target="https://www.twinkl.co.uk/resources/keystage2-ks2/ks2-science/ks2-science-the-earth-and-beyond" TargetMode="External"/></Relationships>
</file>

<file path=ppt/slides/_rels/slide17.xml.rels><?xml version="1.0" encoding="UTF-8" standalone="yes"?>
<Relationships xmlns="http://schemas.openxmlformats.org/package/2006/relationships"><Relationship Id="rId2" Type="http://schemas.openxmlformats.org/officeDocument/2006/relationships/hyperlink" Target="https://www.twinkl.co.uk/resources/keystage2-ks2/ks2-science/ks2-science-the-earth-and-beyond"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04733" y="5477933"/>
            <a:ext cx="1159933" cy="7704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34;p2"/>
          <p:cNvSpPr txBox="1"/>
          <p:nvPr/>
        </p:nvSpPr>
        <p:spPr>
          <a:xfrm>
            <a:off x="643192" y="1484189"/>
            <a:ext cx="7911148" cy="821162"/>
          </a:xfrm>
          <a:prstGeom prst="rect">
            <a:avLst/>
          </a:prstGeom>
          <a:noFill/>
          <a:ln>
            <a:noFill/>
          </a:ln>
        </p:spPr>
        <p:txBody>
          <a:bodyPr spcFirstLastPara="1" wrap="square" lIns="72000" tIns="45700" rIns="91425" bIns="36000" anchor="t" anchorCtr="0">
            <a:spAutoFit/>
          </a:bodyPr>
          <a:lstStyle/>
          <a:p>
            <a:pPr>
              <a:spcBef>
                <a:spcPct val="0"/>
              </a:spcBef>
            </a:pPr>
            <a:r>
              <a:rPr lang="en-GB" altLang="en-US" sz="1600" dirty="0"/>
              <a:t>To help you learn more about Earth and space, your teacher has arranged for a mobile planetarium to come to school. You have an amazing day looking at pictures of stars and planets.</a:t>
            </a:r>
          </a:p>
        </p:txBody>
      </p:sp>
      <p:sp>
        <p:nvSpPr>
          <p:cNvPr id="16" name="Google Shape;37;p2"/>
          <p:cNvSpPr txBox="1"/>
          <p:nvPr/>
        </p:nvSpPr>
        <p:spPr>
          <a:xfrm>
            <a:off x="643192" y="2443620"/>
            <a:ext cx="5209564" cy="1077178"/>
          </a:xfrm>
          <a:prstGeom prst="rect">
            <a:avLst/>
          </a:prstGeom>
          <a:noFill/>
          <a:ln>
            <a:noFill/>
          </a:ln>
        </p:spPr>
        <p:txBody>
          <a:bodyPr spcFirstLastPara="1" wrap="square" lIns="91425" tIns="45700" rIns="91425" bIns="45700" anchor="t" anchorCtr="0">
            <a:spAutoFit/>
          </a:bodyPr>
          <a:lstStyle/>
          <a:p>
            <a:pPr>
              <a:spcBef>
                <a:spcPct val="0"/>
              </a:spcBef>
            </a:pPr>
            <a:r>
              <a:rPr lang="en-GB" altLang="en-US" sz="1600" dirty="0"/>
              <a:t>At the end of the school day, you stay to help clear away. The planetarium is so dark and the background music is so relaxing. You sit down and let your eyes close, just for a second…</a:t>
            </a:r>
          </a:p>
        </p:txBody>
      </p:sp>
      <p:sp>
        <p:nvSpPr>
          <p:cNvPr id="17" name="Google Shape;37;p2"/>
          <p:cNvSpPr txBox="1"/>
          <p:nvPr/>
        </p:nvSpPr>
        <p:spPr>
          <a:xfrm>
            <a:off x="643192" y="3520798"/>
            <a:ext cx="3963642" cy="18158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dirty="0">
              <a:solidFill>
                <a:schemeClr val="dk1"/>
              </a:solidFill>
              <a:latin typeface="Arial"/>
              <a:ea typeface="Arial"/>
              <a:cs typeface="Arial"/>
              <a:sym typeface="Arial"/>
            </a:endParaRPr>
          </a:p>
          <a:p>
            <a:pPr>
              <a:spcBef>
                <a:spcPct val="0"/>
              </a:spcBef>
            </a:pPr>
            <a:r>
              <a:rPr lang="en-GB" altLang="en-US" sz="1600" dirty="0"/>
              <a:t>You glance at your watch and see that it is 4:37</a:t>
            </a:r>
            <a:r>
              <a:rPr lang="en-GB" altLang="en-US" sz="1600" dirty="0" smtClean="0"/>
              <a:t>. You’ve </a:t>
            </a:r>
            <a:r>
              <a:rPr lang="en-GB" altLang="en-US" sz="1600" dirty="0"/>
              <a:t>been asleep for over an hour! You </a:t>
            </a:r>
            <a:r>
              <a:rPr lang="en-GB" altLang="en-US" sz="1600" dirty="0" smtClean="0"/>
              <a:t>listen for </a:t>
            </a:r>
            <a:r>
              <a:rPr lang="en-GB" altLang="en-US" sz="1600" dirty="0"/>
              <a:t>the hustle and bustle of teachers around school, but you hear nothing.</a:t>
            </a:r>
          </a:p>
          <a:p>
            <a:pPr marL="0" marR="0" lvl="0" indent="0" algn="l" rtl="0">
              <a:spcBef>
                <a:spcPts val="0"/>
              </a:spcBef>
              <a:spcAft>
                <a:spcPts val="0"/>
              </a:spcAft>
              <a:buNone/>
            </a:pPr>
            <a:endParaRPr sz="1600" dirty="0">
              <a:solidFill>
                <a:schemeClr val="dk1"/>
              </a:solidFill>
              <a:latin typeface="Arial"/>
              <a:ea typeface="Arial"/>
              <a:cs typeface="Arial"/>
              <a:sym typeface="Arial"/>
            </a:endParaRPr>
          </a:p>
        </p:txBody>
      </p:sp>
      <p:sp>
        <p:nvSpPr>
          <p:cNvPr id="6" name="Rectangle 5"/>
          <p:cNvSpPr/>
          <p:nvPr/>
        </p:nvSpPr>
        <p:spPr>
          <a:xfrm>
            <a:off x="968302" y="86004"/>
            <a:ext cx="7260928" cy="1143903"/>
          </a:xfrm>
          <a:prstGeom prst="rect">
            <a:avLst/>
          </a:prstGeom>
        </p:spPr>
        <p:txBody>
          <a:bodyPr wrap="square">
            <a:spAutoFit/>
          </a:bodyPr>
          <a:lstStyle/>
          <a:p>
            <a:pPr algn="ctr">
              <a:lnSpc>
                <a:spcPct val="200000"/>
              </a:lnSpc>
            </a:pPr>
            <a:r>
              <a:rPr lang="en-GB" sz="4000" b="1" dirty="0">
                <a:solidFill>
                  <a:srgbClr val="0A67A0"/>
                </a:solidFill>
              </a:rPr>
              <a:t>Escape the Planetarium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06834" y="3047502"/>
            <a:ext cx="3857527" cy="3138120"/>
          </a:xfrm>
          <a:prstGeom prst="rect">
            <a:avLst/>
          </a:prstGeom>
        </p:spPr>
      </p:pic>
      <p:sp>
        <p:nvSpPr>
          <p:cNvPr id="7" name="Rectangle 6">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9119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5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34;p2"/>
          <p:cNvSpPr txBox="1"/>
          <p:nvPr/>
        </p:nvSpPr>
        <p:spPr>
          <a:xfrm>
            <a:off x="643192" y="1484189"/>
            <a:ext cx="7911148" cy="574940"/>
          </a:xfrm>
          <a:prstGeom prst="rect">
            <a:avLst/>
          </a:prstGeom>
          <a:noFill/>
          <a:ln>
            <a:noFill/>
          </a:ln>
        </p:spPr>
        <p:txBody>
          <a:bodyPr spcFirstLastPara="1" wrap="square" lIns="72000" tIns="45700" rIns="91425" bIns="36000" anchor="t" anchorCtr="0">
            <a:spAutoFit/>
          </a:bodyPr>
          <a:lstStyle/>
          <a:p>
            <a:pPr>
              <a:spcBef>
                <a:spcPct val="0"/>
              </a:spcBef>
            </a:pPr>
            <a:r>
              <a:rPr lang="en-GB" altLang="en-US" sz="1600" dirty="0"/>
              <a:t>Stretching your limbs, you walk over to the exit of the planetarium. It is zipped closed. You bend down and tug at the zip, but it won’t budge.</a:t>
            </a:r>
          </a:p>
        </p:txBody>
      </p:sp>
      <p:sp>
        <p:nvSpPr>
          <p:cNvPr id="16" name="Google Shape;37;p2"/>
          <p:cNvSpPr txBox="1"/>
          <p:nvPr/>
        </p:nvSpPr>
        <p:spPr>
          <a:xfrm>
            <a:off x="643191" y="2313411"/>
            <a:ext cx="6436877" cy="1077178"/>
          </a:xfrm>
          <a:prstGeom prst="rect">
            <a:avLst/>
          </a:prstGeom>
          <a:noFill/>
          <a:ln>
            <a:noFill/>
          </a:ln>
        </p:spPr>
        <p:txBody>
          <a:bodyPr spcFirstLastPara="1" wrap="square" lIns="91425" tIns="45700" rIns="91425" bIns="45700" anchor="t" anchorCtr="0">
            <a:spAutoFit/>
          </a:bodyPr>
          <a:lstStyle/>
          <a:p>
            <a:pPr>
              <a:spcBef>
                <a:spcPct val="0"/>
              </a:spcBef>
            </a:pPr>
            <a:r>
              <a:rPr lang="en-GB" altLang="en-US" sz="1600" dirty="0"/>
              <a:t>As loudly as you can, you call for help. Nothing. Everyone must have gone home for the day. You are </a:t>
            </a:r>
            <a:r>
              <a:rPr lang="en-GB" altLang="en-US" sz="1600" dirty="0" smtClean="0"/>
              <a:t>trapped! </a:t>
            </a:r>
            <a:r>
              <a:rPr lang="en-GB" altLang="en-US" sz="1600" dirty="0"/>
              <a:t>Fumbling with the zip, you notice a padlock on it. You realise that if you can find out the combination to the padlock, you’ll be able to escape. </a:t>
            </a:r>
            <a:endParaRPr lang="en-GB" altLang="en-US" sz="1600" dirty="0">
              <a:solidFill>
                <a:srgbClr val="FF0000"/>
              </a:solidFill>
            </a:endParaRPr>
          </a:p>
        </p:txBody>
      </p:sp>
      <p:sp>
        <p:nvSpPr>
          <p:cNvPr id="17" name="Google Shape;37;p2"/>
          <p:cNvSpPr txBox="1"/>
          <p:nvPr/>
        </p:nvSpPr>
        <p:spPr>
          <a:xfrm>
            <a:off x="643191" y="3644871"/>
            <a:ext cx="3624008" cy="1621282"/>
          </a:xfrm>
          <a:prstGeom prst="rect">
            <a:avLst/>
          </a:prstGeom>
          <a:noFill/>
          <a:ln>
            <a:noFill/>
          </a:ln>
        </p:spPr>
        <p:txBody>
          <a:bodyPr spcFirstLastPara="1" wrap="square" lIns="91425" tIns="45700" rIns="91425" bIns="45700" anchor="t" anchorCtr="0">
            <a:spAutoFit/>
          </a:bodyPr>
          <a:lstStyle/>
          <a:p>
            <a:pPr>
              <a:spcBef>
                <a:spcPct val="0"/>
              </a:spcBef>
            </a:pPr>
            <a:r>
              <a:rPr lang="en-GB" altLang="en-US" sz="1600" dirty="0"/>
              <a:t>Solve the clues and puzzles to discover the combination to the padlock and escape the planetarium. The clues could be anywhere, so you need to keep your eyes peeled and your mind sharp</a:t>
            </a:r>
            <a:r>
              <a:rPr lang="en-GB" altLang="en-US" sz="1600" dirty="0" smtClean="0"/>
              <a:t>!</a:t>
            </a:r>
            <a:endParaRPr lang="en-GB" altLang="en-US" sz="1600" dirty="0"/>
          </a:p>
        </p:txBody>
      </p:sp>
      <p:sp>
        <p:nvSpPr>
          <p:cNvPr id="7" name="Rectangle 6"/>
          <p:cNvSpPr/>
          <p:nvPr/>
        </p:nvSpPr>
        <p:spPr>
          <a:xfrm>
            <a:off x="968302" y="86004"/>
            <a:ext cx="7260928" cy="1143903"/>
          </a:xfrm>
          <a:prstGeom prst="rect">
            <a:avLst/>
          </a:prstGeom>
        </p:spPr>
        <p:txBody>
          <a:bodyPr wrap="square">
            <a:spAutoFit/>
          </a:bodyPr>
          <a:lstStyle/>
          <a:p>
            <a:pPr algn="ctr">
              <a:lnSpc>
                <a:spcPct val="200000"/>
              </a:lnSpc>
            </a:pPr>
            <a:r>
              <a:rPr lang="en-GB" sz="4000" b="1" dirty="0">
                <a:solidFill>
                  <a:srgbClr val="0A67A0"/>
                </a:solidFill>
              </a:rPr>
              <a:t>Escape the Planetarium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6813" y="3167659"/>
            <a:ext cx="3857527" cy="3138120"/>
          </a:xfrm>
          <a:prstGeom prst="rect">
            <a:avLst/>
          </a:prstGeom>
        </p:spPr>
      </p:pic>
      <p:sp>
        <p:nvSpPr>
          <p:cNvPr id="9" name="Rectangle 8">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3095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172941" y="1313810"/>
            <a:ext cx="6538433" cy="790404"/>
          </a:xfrm>
          <a:prstGeom prst="rect">
            <a:avLst/>
          </a:prstGeom>
          <a:noFill/>
        </p:spPr>
        <p:txBody>
          <a:bodyPr wrap="square" lIns="72000" bIns="36000" rtlCol="0">
            <a:spAutoFit/>
          </a:bodyPr>
          <a:lstStyle/>
          <a:p>
            <a:pPr algn="ctr">
              <a:defRPr/>
            </a:pPr>
            <a:r>
              <a:rPr lang="en-GB" altLang="en-US" sz="2800" b="1" dirty="0" smtClean="0"/>
              <a:t>The Rules</a:t>
            </a:r>
          </a:p>
          <a:p>
            <a:endParaRPr lang="en-GB" dirty="0"/>
          </a:p>
        </p:txBody>
      </p:sp>
      <p:grpSp>
        <p:nvGrpSpPr>
          <p:cNvPr id="2" name="Group 1"/>
          <p:cNvGrpSpPr/>
          <p:nvPr/>
        </p:nvGrpSpPr>
        <p:grpSpPr>
          <a:xfrm>
            <a:off x="1003845" y="1702965"/>
            <a:ext cx="7151970" cy="4030340"/>
            <a:chOff x="1003845" y="1702965"/>
            <a:chExt cx="7151970" cy="403034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03637" y="1702965"/>
              <a:ext cx="1352178" cy="4030340"/>
            </a:xfrm>
            <a:prstGeom prst="rect">
              <a:avLst/>
            </a:prstGeom>
          </p:spPr>
        </p:pic>
        <p:sp>
          <p:nvSpPr>
            <p:cNvPr id="10" name="TextBox 9"/>
            <p:cNvSpPr txBox="1"/>
            <p:nvPr/>
          </p:nvSpPr>
          <p:spPr>
            <a:xfrm>
              <a:off x="1003845" y="1923704"/>
              <a:ext cx="5355352" cy="2298509"/>
            </a:xfrm>
            <a:prstGeom prst="rect">
              <a:avLst/>
            </a:prstGeom>
            <a:noFill/>
          </p:spPr>
          <p:txBody>
            <a:bodyPr wrap="square" lIns="72000" bIns="36000" rtlCol="0">
              <a:spAutoFit/>
            </a:bodyPr>
            <a:lstStyle/>
            <a:p>
              <a:pPr marL="285750" indent="-285750">
                <a:lnSpc>
                  <a:spcPct val="100000"/>
                </a:lnSpc>
                <a:buFont typeface="Arial" panose="020B0604020202020204" pitchFamily="34" charset="0"/>
                <a:buChar char="•"/>
                <a:defRPr/>
              </a:pPr>
              <a:r>
                <a:rPr lang="en-GB" altLang="en-US" dirty="0"/>
                <a:t>You can work in small groups.</a:t>
              </a:r>
            </a:p>
            <a:p>
              <a:pPr marL="285750" indent="-285750">
                <a:lnSpc>
                  <a:spcPct val="100000"/>
                </a:lnSpc>
                <a:buFont typeface="Arial" panose="020B0604020202020204" pitchFamily="34" charset="0"/>
                <a:buChar char="•"/>
                <a:defRPr/>
              </a:pPr>
              <a:r>
                <a:rPr lang="en-GB" altLang="en-US" dirty="0"/>
                <a:t>When you find a clue, work together to solve the puzzle.</a:t>
              </a:r>
            </a:p>
            <a:p>
              <a:pPr marL="285750" indent="-285750">
                <a:lnSpc>
                  <a:spcPct val="100000"/>
                </a:lnSpc>
                <a:buFont typeface="Arial" panose="020B0604020202020204" pitchFamily="34" charset="0"/>
                <a:buChar char="•"/>
                <a:defRPr/>
              </a:pPr>
              <a:r>
                <a:rPr lang="en-GB" altLang="en-US" dirty="0"/>
                <a:t>Write your answer down on your answer sheet.</a:t>
              </a:r>
            </a:p>
            <a:p>
              <a:pPr marL="285750" indent="-285750">
                <a:lnSpc>
                  <a:spcPct val="100000"/>
                </a:lnSpc>
                <a:buFont typeface="Arial" panose="020B0604020202020204" pitchFamily="34" charset="0"/>
                <a:buChar char="•"/>
                <a:defRPr/>
              </a:pPr>
              <a:r>
                <a:rPr lang="en-GB" altLang="en-US" dirty="0"/>
                <a:t>Once you have discovered the combination for the padlock, check it with your teacher to discover if you can escape the planetarium!</a:t>
              </a:r>
            </a:p>
            <a:p>
              <a:endParaRPr lang="en-GB" dirty="0"/>
            </a:p>
          </p:txBody>
        </p:sp>
      </p:grpSp>
      <p:sp>
        <p:nvSpPr>
          <p:cNvPr id="11" name="Rectangle 10"/>
          <p:cNvSpPr/>
          <p:nvPr/>
        </p:nvSpPr>
        <p:spPr>
          <a:xfrm>
            <a:off x="968302" y="86004"/>
            <a:ext cx="7260928" cy="1143903"/>
          </a:xfrm>
          <a:prstGeom prst="rect">
            <a:avLst/>
          </a:prstGeom>
        </p:spPr>
        <p:txBody>
          <a:bodyPr wrap="square">
            <a:spAutoFit/>
          </a:bodyPr>
          <a:lstStyle/>
          <a:p>
            <a:pPr algn="ctr">
              <a:lnSpc>
                <a:spcPct val="200000"/>
              </a:lnSpc>
            </a:pPr>
            <a:r>
              <a:rPr lang="en-GB" sz="4000" b="1" dirty="0">
                <a:solidFill>
                  <a:srgbClr val="0A67A0"/>
                </a:solidFill>
              </a:rPr>
              <a:t>Escape the Planetarium </a:t>
            </a:r>
          </a:p>
        </p:txBody>
      </p:sp>
      <p:sp>
        <p:nvSpPr>
          <p:cNvPr id="7" name="Rectangle 6">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18793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71311" y="1309941"/>
            <a:ext cx="8220074" cy="790404"/>
          </a:xfrm>
          <a:prstGeom prst="rect">
            <a:avLst/>
          </a:prstGeom>
          <a:noFill/>
        </p:spPr>
        <p:txBody>
          <a:bodyPr wrap="square" lIns="72000" bIns="36000" rtlCol="0">
            <a:spAutoFit/>
          </a:bodyPr>
          <a:lstStyle/>
          <a:p>
            <a:pPr algn="ctr">
              <a:spcBef>
                <a:spcPct val="0"/>
              </a:spcBef>
            </a:pPr>
            <a:r>
              <a:rPr lang="en-GB" altLang="en-US" sz="2800" dirty="0"/>
              <a:t>Answers to the Clues</a:t>
            </a:r>
          </a:p>
          <a:p>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52584" y="2464926"/>
            <a:ext cx="3857527" cy="3138120"/>
          </a:xfrm>
          <a:prstGeom prst="rect">
            <a:avLst/>
          </a:prstGeom>
        </p:spPr>
      </p:pic>
      <p:sp>
        <p:nvSpPr>
          <p:cNvPr id="6" name="Rectangle 5"/>
          <p:cNvSpPr/>
          <p:nvPr/>
        </p:nvSpPr>
        <p:spPr>
          <a:xfrm>
            <a:off x="968302" y="86004"/>
            <a:ext cx="7260928" cy="1143903"/>
          </a:xfrm>
          <a:prstGeom prst="rect">
            <a:avLst/>
          </a:prstGeom>
        </p:spPr>
        <p:txBody>
          <a:bodyPr wrap="square">
            <a:spAutoFit/>
          </a:bodyPr>
          <a:lstStyle/>
          <a:p>
            <a:pPr algn="ctr">
              <a:lnSpc>
                <a:spcPct val="200000"/>
              </a:lnSpc>
            </a:pPr>
            <a:r>
              <a:rPr lang="en-GB" sz="4000" b="1" dirty="0">
                <a:solidFill>
                  <a:srgbClr val="0A67A0"/>
                </a:solidFill>
              </a:rPr>
              <a:t>Escape the Planetarium </a:t>
            </a:r>
          </a:p>
        </p:txBody>
      </p:sp>
      <p:sp>
        <p:nvSpPr>
          <p:cNvPr id="8" name="Rectangle 7">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92708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7842" y="86004"/>
            <a:ext cx="7820156" cy="1323439"/>
          </a:xfrm>
          <a:prstGeom prst="rect">
            <a:avLst/>
          </a:prstGeom>
        </p:spPr>
        <p:txBody>
          <a:bodyPr wrap="square">
            <a:spAutoFit/>
          </a:bodyPr>
          <a:lstStyle/>
          <a:p>
            <a:pPr algn="ctr">
              <a:lnSpc>
                <a:spcPct val="200000"/>
              </a:lnSpc>
            </a:pPr>
            <a:r>
              <a:rPr lang="en-GB" sz="4000" b="1" dirty="0">
                <a:solidFill>
                  <a:srgbClr val="0A67A0"/>
                </a:solidFill>
              </a:rPr>
              <a:t>Escape the Planetarium </a:t>
            </a:r>
            <a:r>
              <a:rPr lang="en-GB" sz="4000" b="1" dirty="0" smtClean="0">
                <a:solidFill>
                  <a:srgbClr val="0A67A0"/>
                </a:solidFill>
              </a:rPr>
              <a:t>– </a:t>
            </a:r>
            <a:r>
              <a:rPr lang="en-GB" sz="4000" b="1" dirty="0">
                <a:solidFill>
                  <a:srgbClr val="0A67A0"/>
                </a:solidFill>
              </a:rPr>
              <a:t>Clue 1</a:t>
            </a:r>
          </a:p>
        </p:txBody>
      </p:sp>
      <p:sp>
        <p:nvSpPr>
          <p:cNvPr id="13" name="Google Shape;37;p2"/>
          <p:cNvSpPr txBox="1"/>
          <p:nvPr/>
        </p:nvSpPr>
        <p:spPr>
          <a:xfrm>
            <a:off x="710229" y="1278701"/>
            <a:ext cx="7822472" cy="8925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dirty="0">
              <a:solidFill>
                <a:schemeClr val="dk1"/>
              </a:solidFill>
              <a:latin typeface="Arial"/>
              <a:ea typeface="Arial"/>
              <a:cs typeface="Arial"/>
              <a:sym typeface="Arial"/>
            </a:endParaRPr>
          </a:p>
          <a:p>
            <a:pPr>
              <a:buFont typeface="Arial" panose="020B0604020202020204" pitchFamily="34" charset="0"/>
              <a:buNone/>
            </a:pPr>
            <a:r>
              <a:rPr lang="en-GB" altLang="en-US" dirty="0"/>
              <a:t>Starting with the planet closest to the Sun, which is the correct order of the planets</a:t>
            </a:r>
            <a:r>
              <a:rPr lang="en-GB" altLang="en-US" dirty="0" smtClean="0"/>
              <a:t>?</a:t>
            </a:r>
            <a:endParaRPr lang="en-GB" altLang="en-US" dirty="0"/>
          </a:p>
        </p:txBody>
      </p:sp>
      <p:graphicFrame>
        <p:nvGraphicFramePr>
          <p:cNvPr id="2" name="Table 1"/>
          <p:cNvGraphicFramePr>
            <a:graphicFrameLocks noGrp="1"/>
          </p:cNvGraphicFramePr>
          <p:nvPr>
            <p:extLst>
              <p:ext uri="{D42A27DB-BD31-4B8C-83A1-F6EECF244321}">
                <p14:modId xmlns:p14="http://schemas.microsoft.com/office/powerpoint/2010/main" val="1763361665"/>
              </p:ext>
            </p:extLst>
          </p:nvPr>
        </p:nvGraphicFramePr>
        <p:xfrm>
          <a:off x="1239870" y="2425454"/>
          <a:ext cx="7057463" cy="1862366"/>
        </p:xfrm>
        <a:graphic>
          <a:graphicData uri="http://schemas.openxmlformats.org/drawingml/2006/table">
            <a:tbl>
              <a:tblPr firstRow="1" firstCol="1" bandRow="1">
                <a:tableStyleId>{5C22544A-7EE6-4342-B048-85BDC9FD1C3A}</a:tableStyleId>
              </a:tblPr>
              <a:tblGrid>
                <a:gridCol w="7057463"/>
              </a:tblGrid>
              <a:tr h="449165">
                <a:tc>
                  <a:txBody>
                    <a:bodyPr/>
                    <a:lstStyle/>
                    <a:p>
                      <a:pPr marL="0" lvl="0" indent="0">
                        <a:lnSpc>
                          <a:spcPct val="107000"/>
                        </a:lnSpc>
                        <a:spcAft>
                          <a:spcPts val="0"/>
                        </a:spcAft>
                        <a:buFont typeface="+mj-lt"/>
                        <a:buNone/>
                      </a:pPr>
                      <a:r>
                        <a:rPr lang="en-GB" sz="1700" b="0" dirty="0" smtClean="0">
                          <a:solidFill>
                            <a:schemeClr val="tx1"/>
                          </a:solidFill>
                          <a:effectLst/>
                        </a:rPr>
                        <a:t>Mercury</a:t>
                      </a:r>
                      <a:r>
                        <a:rPr lang="en-GB" sz="1700" b="0" dirty="0">
                          <a:solidFill>
                            <a:schemeClr val="tx1"/>
                          </a:solidFill>
                          <a:effectLst/>
                        </a:rPr>
                        <a:t>, Venus, Mars, Earth, Jupiter, Saturn, Uranus, Neptune</a:t>
                      </a:r>
                      <a:endParaRPr lang="en-GB" sz="1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r h="471067">
                <a:tc>
                  <a:txBody>
                    <a:bodyPr/>
                    <a:lstStyle/>
                    <a:p>
                      <a:pPr marL="0" lvl="0" indent="0">
                        <a:lnSpc>
                          <a:spcPct val="107000"/>
                        </a:lnSpc>
                        <a:spcAft>
                          <a:spcPts val="0"/>
                        </a:spcAft>
                        <a:buFont typeface="+mj-lt"/>
                        <a:buNone/>
                      </a:pPr>
                      <a:r>
                        <a:rPr lang="en-GB" sz="1700" b="0" dirty="0" smtClean="0">
                          <a:solidFill>
                            <a:schemeClr val="tx1"/>
                          </a:solidFill>
                          <a:effectLst/>
                        </a:rPr>
                        <a:t>Mercury</a:t>
                      </a:r>
                      <a:r>
                        <a:rPr lang="en-GB" sz="1700" b="0" dirty="0">
                          <a:solidFill>
                            <a:schemeClr val="tx1"/>
                          </a:solidFill>
                          <a:effectLst/>
                        </a:rPr>
                        <a:t>, Venus, Earth, Mars, Saturn, Jupiter, Uranus, Neptune</a:t>
                      </a:r>
                      <a:endParaRPr lang="en-GB" sz="1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tr>
              <a:tr h="471067">
                <a:tc>
                  <a:txBody>
                    <a:bodyPr/>
                    <a:lstStyle/>
                    <a:p>
                      <a:pPr marL="0" lvl="0" indent="0">
                        <a:lnSpc>
                          <a:spcPct val="107000"/>
                        </a:lnSpc>
                        <a:spcAft>
                          <a:spcPts val="0"/>
                        </a:spcAft>
                        <a:buFont typeface="+mj-lt"/>
                        <a:buNone/>
                      </a:pPr>
                      <a:r>
                        <a:rPr lang="en-GB" sz="1700" b="0" dirty="0" smtClean="0">
                          <a:solidFill>
                            <a:schemeClr val="tx1"/>
                          </a:solidFill>
                          <a:effectLst/>
                        </a:rPr>
                        <a:t>Venus</a:t>
                      </a:r>
                      <a:r>
                        <a:rPr lang="en-GB" sz="1700" b="0" dirty="0">
                          <a:solidFill>
                            <a:schemeClr val="tx1"/>
                          </a:solidFill>
                          <a:effectLst/>
                        </a:rPr>
                        <a:t>, Mercury, Earth, Mars, Jupiter, Saturn, Uranus, Neptune</a:t>
                      </a:r>
                      <a:endParaRPr lang="en-GB" sz="1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471067">
                <a:tc>
                  <a:txBody>
                    <a:bodyPr/>
                    <a:lstStyle/>
                    <a:p>
                      <a:pPr marL="0" lvl="0" indent="0">
                        <a:lnSpc>
                          <a:spcPct val="107000"/>
                        </a:lnSpc>
                        <a:spcAft>
                          <a:spcPts val="0"/>
                        </a:spcAft>
                        <a:buFont typeface="+mj-lt"/>
                        <a:buNone/>
                      </a:pPr>
                      <a:r>
                        <a:rPr lang="en-GB" sz="1700" b="0" dirty="0" smtClean="0">
                          <a:solidFill>
                            <a:schemeClr val="tx1"/>
                          </a:solidFill>
                          <a:effectLst/>
                        </a:rPr>
                        <a:t>Mercury</a:t>
                      </a:r>
                      <a:r>
                        <a:rPr lang="en-GB" sz="1700" b="0" dirty="0">
                          <a:solidFill>
                            <a:schemeClr val="tx1"/>
                          </a:solidFill>
                          <a:effectLst/>
                        </a:rPr>
                        <a:t>, Venus, Earth, Mars, Jupiter, Saturn, Uranus, Neptune</a:t>
                      </a:r>
                      <a:endParaRPr lang="en-GB" sz="1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bl>
          </a:graphicData>
        </a:graphic>
      </p:graphicFrame>
      <p:sp>
        <p:nvSpPr>
          <p:cNvPr id="18" name="TextBox 17"/>
          <p:cNvSpPr txBox="1"/>
          <p:nvPr/>
        </p:nvSpPr>
        <p:spPr>
          <a:xfrm>
            <a:off x="992667" y="2364551"/>
            <a:ext cx="468995" cy="369332"/>
          </a:xfrm>
          <a:prstGeom prst="rect">
            <a:avLst/>
          </a:prstGeom>
          <a:noFill/>
        </p:spPr>
        <p:txBody>
          <a:bodyPr wrap="square" rtlCol="0">
            <a:spAutoFit/>
          </a:bodyPr>
          <a:lstStyle/>
          <a:p>
            <a:r>
              <a:rPr lang="en-GB" dirty="0" smtClean="0"/>
              <a:t>1.</a:t>
            </a:r>
          </a:p>
        </p:txBody>
      </p:sp>
      <p:sp>
        <p:nvSpPr>
          <p:cNvPr id="19" name="TextBox 18"/>
          <p:cNvSpPr txBox="1"/>
          <p:nvPr/>
        </p:nvSpPr>
        <p:spPr>
          <a:xfrm>
            <a:off x="992667" y="2822483"/>
            <a:ext cx="468995" cy="369332"/>
          </a:xfrm>
          <a:prstGeom prst="rect">
            <a:avLst/>
          </a:prstGeom>
          <a:noFill/>
        </p:spPr>
        <p:txBody>
          <a:bodyPr wrap="square" rtlCol="0">
            <a:spAutoFit/>
          </a:bodyPr>
          <a:lstStyle/>
          <a:p>
            <a:r>
              <a:rPr lang="en-GB" dirty="0" smtClean="0"/>
              <a:t>2.</a:t>
            </a:r>
          </a:p>
        </p:txBody>
      </p:sp>
      <p:sp>
        <p:nvSpPr>
          <p:cNvPr id="20" name="TextBox 19"/>
          <p:cNvSpPr txBox="1"/>
          <p:nvPr/>
        </p:nvSpPr>
        <p:spPr>
          <a:xfrm>
            <a:off x="992667" y="3304494"/>
            <a:ext cx="468995" cy="369332"/>
          </a:xfrm>
          <a:prstGeom prst="rect">
            <a:avLst/>
          </a:prstGeom>
          <a:noFill/>
        </p:spPr>
        <p:txBody>
          <a:bodyPr wrap="square" rtlCol="0">
            <a:spAutoFit/>
          </a:bodyPr>
          <a:lstStyle/>
          <a:p>
            <a:r>
              <a:rPr lang="en-GB" dirty="0"/>
              <a:t>3</a:t>
            </a:r>
            <a:r>
              <a:rPr lang="en-GB" dirty="0" smtClean="0"/>
              <a:t>.</a:t>
            </a:r>
          </a:p>
        </p:txBody>
      </p:sp>
      <p:sp>
        <p:nvSpPr>
          <p:cNvPr id="21" name="TextBox 20"/>
          <p:cNvSpPr txBox="1"/>
          <p:nvPr/>
        </p:nvSpPr>
        <p:spPr>
          <a:xfrm>
            <a:off x="992667" y="3770879"/>
            <a:ext cx="468995" cy="369332"/>
          </a:xfrm>
          <a:prstGeom prst="rect">
            <a:avLst/>
          </a:prstGeom>
          <a:noFill/>
        </p:spPr>
        <p:txBody>
          <a:bodyPr wrap="square" rtlCol="0">
            <a:spAutoFit/>
          </a:bodyPr>
          <a:lstStyle/>
          <a:p>
            <a:r>
              <a:rPr lang="en-GB" dirty="0" smtClean="0"/>
              <a:t>4.</a:t>
            </a:r>
          </a:p>
        </p:txBody>
      </p:sp>
      <p:grpSp>
        <p:nvGrpSpPr>
          <p:cNvPr id="29" name="Group 28"/>
          <p:cNvGrpSpPr/>
          <p:nvPr/>
        </p:nvGrpSpPr>
        <p:grpSpPr>
          <a:xfrm>
            <a:off x="710229" y="3682485"/>
            <a:ext cx="7822472" cy="2510685"/>
            <a:chOff x="710229" y="3682485"/>
            <a:chExt cx="7822472" cy="2510685"/>
          </a:xfrm>
        </p:grpSpPr>
        <p:grpSp>
          <p:nvGrpSpPr>
            <p:cNvPr id="25" name="Group 24"/>
            <p:cNvGrpSpPr/>
            <p:nvPr/>
          </p:nvGrpSpPr>
          <p:grpSpPr>
            <a:xfrm>
              <a:off x="710229" y="3682485"/>
              <a:ext cx="7703929" cy="2510685"/>
              <a:chOff x="710229" y="3682485"/>
              <a:chExt cx="7703929" cy="2510685"/>
            </a:xfrm>
          </p:grpSpPr>
          <p:sp>
            <p:nvSpPr>
              <p:cNvPr id="14" name="Rectangle 13"/>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2605" y="5243120"/>
                <a:ext cx="6262650" cy="827799"/>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dirty="0">
                    <a:solidFill>
                      <a:schemeClr val="bg1"/>
                    </a:solidFill>
                  </a:rPr>
                  <a:t>Number 4 shows the planets in the correct order.</a:t>
                </a:r>
              </a:p>
              <a:p>
                <a:pPr>
                  <a:lnSpc>
                    <a:spcPct val="100000"/>
                  </a:lnSpc>
                  <a:spcBef>
                    <a:spcPct val="0"/>
                  </a:spcBef>
                  <a:buFontTx/>
                  <a:buNone/>
                </a:pPr>
                <a:r>
                  <a:rPr lang="en-GB" altLang="en-US" dirty="0">
                    <a:solidFill>
                      <a:schemeClr val="bg1"/>
                    </a:solidFill>
                  </a:rPr>
                  <a:t>The </a:t>
                </a:r>
                <a:r>
                  <a:rPr lang="en-GB" altLang="en-US" b="1" dirty="0">
                    <a:solidFill>
                      <a:schemeClr val="bg1"/>
                    </a:solidFill>
                  </a:rPr>
                  <a:t>first</a:t>
                </a:r>
                <a:r>
                  <a:rPr lang="en-GB" altLang="en-US" dirty="0">
                    <a:solidFill>
                      <a:schemeClr val="bg1"/>
                    </a:solidFill>
                  </a:rPr>
                  <a:t> digit on the padlock </a:t>
                </a:r>
                <a:r>
                  <a:rPr lang="en-GB" altLang="en-US" dirty="0" smtClean="0">
                    <a:solidFill>
                      <a:schemeClr val="bg1"/>
                    </a:solidFill>
                  </a:rPr>
                  <a:t>is </a:t>
                </a:r>
                <a:r>
                  <a:rPr lang="en-GB" altLang="en-US" dirty="0" smtClean="0">
                    <a:solidFill>
                      <a:schemeClr val="bg1"/>
                    </a:solidFill>
                  </a:rPr>
                  <a:t>four.</a:t>
                </a:r>
                <a:endParaRPr lang="en-GB" altLang="en-US" sz="2800" b="1" dirty="0">
                  <a:solidFill>
                    <a:schemeClr val="bg1"/>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17" name="Rectangle 16"/>
              <p:cNvSpPr/>
              <p:nvPr/>
            </p:nvSpPr>
            <p:spPr>
              <a:xfrm>
                <a:off x="7684323" y="5303396"/>
                <a:ext cx="539314" cy="707246"/>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A67A0"/>
                    </a:solidFill>
                  </a:rPr>
                  <a:t>4</a:t>
                </a:r>
              </a:p>
            </p:txBody>
          </p:sp>
          <p:sp>
            <p:nvSpPr>
              <p:cNvPr id="23" name="Rectangle 22"/>
              <p:cNvSpPr/>
              <p:nvPr/>
            </p:nvSpPr>
            <p:spPr>
              <a:xfrm>
                <a:off x="975732" y="3682485"/>
                <a:ext cx="7101467" cy="613994"/>
              </a:xfrm>
              <a:prstGeom prst="rect">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8" name="Rectangle 27"/>
            <p:cNvSpPr/>
            <p:nvPr/>
          </p:nvSpPr>
          <p:spPr>
            <a:xfrm>
              <a:off x="960513" y="3800113"/>
              <a:ext cx="7572188" cy="388696"/>
            </a:xfrm>
            <a:prstGeom prst="rect">
              <a:avLst/>
            </a:prstGeom>
          </p:spPr>
          <p:txBody>
            <a:bodyPr wrap="square">
              <a:spAutoFit/>
            </a:bodyPr>
            <a:lstStyle/>
            <a:p>
              <a:pPr lvl="0">
                <a:lnSpc>
                  <a:spcPct val="107000"/>
                </a:lnSpc>
              </a:pPr>
              <a:r>
                <a:rPr lang="en-GB" b="1" dirty="0" smtClean="0">
                  <a:solidFill>
                    <a:schemeClr val="accent4"/>
                  </a:solidFill>
                </a:rPr>
                <a:t>4. Mercury</a:t>
              </a:r>
              <a:r>
                <a:rPr lang="en-GB" b="1" dirty="0">
                  <a:solidFill>
                    <a:schemeClr val="accent4"/>
                  </a:solidFill>
                </a:rPr>
                <a:t>, Venus, Earth, Mars, Jupiter, Saturn, Uranus, Neptune</a:t>
              </a:r>
              <a:endParaRPr lang="en-GB" sz="1050" b="1" dirty="0">
                <a:solidFill>
                  <a:schemeClr val="accent4"/>
                </a:solidFill>
                <a:latin typeface="Calibri" panose="020F0502020204030204" pitchFamily="34" charset="0"/>
                <a:ea typeface="Calibri" panose="020F0502020204030204" pitchFamily="34" charset="0"/>
                <a:cs typeface="Times New Roman" panose="02020603050405020304" pitchFamily="18" charset="0"/>
              </a:endParaRPr>
            </a:p>
          </p:txBody>
        </p:sp>
      </p:grpSp>
      <p:sp>
        <p:nvSpPr>
          <p:cNvPr id="22" name="Rectangle 21">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4299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5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19"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7842" y="86004"/>
            <a:ext cx="7820156" cy="1323439"/>
          </a:xfrm>
          <a:prstGeom prst="rect">
            <a:avLst/>
          </a:prstGeom>
        </p:spPr>
        <p:txBody>
          <a:bodyPr wrap="square">
            <a:spAutoFit/>
          </a:bodyPr>
          <a:lstStyle/>
          <a:p>
            <a:pPr algn="ctr">
              <a:lnSpc>
                <a:spcPct val="200000"/>
              </a:lnSpc>
            </a:pPr>
            <a:r>
              <a:rPr lang="en-GB" sz="4000" b="1" dirty="0">
                <a:solidFill>
                  <a:srgbClr val="0A67A0"/>
                </a:solidFill>
              </a:rPr>
              <a:t>Escape the Planetarium </a:t>
            </a:r>
            <a:r>
              <a:rPr lang="en-GB" sz="4000" b="1" dirty="0" smtClean="0">
                <a:solidFill>
                  <a:srgbClr val="0A67A0"/>
                </a:solidFill>
              </a:rPr>
              <a:t>– </a:t>
            </a:r>
            <a:r>
              <a:rPr lang="en-GB" sz="4000" b="1" dirty="0">
                <a:solidFill>
                  <a:srgbClr val="0A67A0"/>
                </a:solidFill>
              </a:rPr>
              <a:t>Clue </a:t>
            </a:r>
            <a:r>
              <a:rPr lang="en-GB" sz="4000" b="1" dirty="0" smtClean="0">
                <a:solidFill>
                  <a:srgbClr val="0A67A0"/>
                </a:solidFill>
              </a:rPr>
              <a:t>2</a:t>
            </a:r>
            <a:endParaRPr lang="en-GB" sz="4000" b="1" dirty="0">
              <a:solidFill>
                <a:srgbClr val="0A67A0"/>
              </a:solidFill>
            </a:endParaRPr>
          </a:p>
        </p:txBody>
      </p:sp>
      <p:sp>
        <p:nvSpPr>
          <p:cNvPr id="18" name="TextBox 17"/>
          <p:cNvSpPr txBox="1"/>
          <p:nvPr/>
        </p:nvSpPr>
        <p:spPr>
          <a:xfrm>
            <a:off x="817224" y="1846112"/>
            <a:ext cx="8549266" cy="338554"/>
          </a:xfrm>
          <a:prstGeom prst="rect">
            <a:avLst/>
          </a:prstGeom>
          <a:noFill/>
        </p:spPr>
        <p:txBody>
          <a:bodyPr wrap="square" rtlCol="0">
            <a:spAutoFit/>
          </a:bodyPr>
          <a:lstStyle/>
          <a:p>
            <a:pPr>
              <a:buFont typeface="Arial" panose="020B0604020202020204" pitchFamily="34" charset="0"/>
              <a:buNone/>
            </a:pPr>
            <a:r>
              <a:rPr lang="en-US" altLang="en-US" sz="1600" dirty="0"/>
              <a:t>It takes the Earth 365 days, or 1 year, to complete one rotation on its axis.  </a:t>
            </a:r>
            <a:endParaRPr lang="en-GB" altLang="en-US" sz="1600" dirty="0">
              <a:solidFill>
                <a:srgbClr val="FF0000"/>
              </a:solidFill>
            </a:endParaRPr>
          </a:p>
        </p:txBody>
      </p:sp>
      <p:grpSp>
        <p:nvGrpSpPr>
          <p:cNvPr id="25" name="Group 24"/>
          <p:cNvGrpSpPr/>
          <p:nvPr/>
        </p:nvGrpSpPr>
        <p:grpSpPr>
          <a:xfrm>
            <a:off x="710229" y="5092117"/>
            <a:ext cx="7703929" cy="1101053"/>
            <a:chOff x="710229" y="5092117"/>
            <a:chExt cx="7703929" cy="1101053"/>
          </a:xfrm>
        </p:grpSpPr>
        <p:sp>
          <p:nvSpPr>
            <p:cNvPr id="14" name="Rectangle 13"/>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2605" y="5243120"/>
              <a:ext cx="6262650" cy="827799"/>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There are three false statements</a:t>
              </a:r>
              <a:r>
                <a:rPr lang="en-GB" altLang="en-US" dirty="0" smtClean="0">
                  <a:solidFill>
                    <a:schemeClr val="bg1"/>
                  </a:solidFill>
                </a:rPr>
                <a:t>.</a:t>
              </a:r>
            </a:p>
            <a:p>
              <a:pPr>
                <a:spcBef>
                  <a:spcPct val="0"/>
                </a:spcBef>
              </a:pPr>
              <a:r>
                <a:rPr lang="en-GB" altLang="en-US" dirty="0">
                  <a:solidFill>
                    <a:schemeClr val="bg1"/>
                  </a:solidFill>
                </a:rPr>
                <a:t>The </a:t>
              </a:r>
              <a:r>
                <a:rPr lang="en-GB" altLang="en-US" b="1" dirty="0">
                  <a:solidFill>
                    <a:schemeClr val="bg1"/>
                  </a:solidFill>
                </a:rPr>
                <a:t>second</a:t>
              </a:r>
              <a:r>
                <a:rPr lang="en-GB" altLang="en-US" dirty="0">
                  <a:solidFill>
                    <a:schemeClr val="bg1"/>
                  </a:solidFill>
                </a:rPr>
                <a:t> digit on the padlock </a:t>
              </a:r>
              <a:r>
                <a:rPr lang="en-GB" altLang="en-US" dirty="0" smtClean="0">
                  <a:solidFill>
                    <a:schemeClr val="bg1"/>
                  </a:solidFill>
                </a:rPr>
                <a:t>is</a:t>
              </a:r>
              <a:r>
                <a:rPr lang="en-GB" altLang="en-US" dirty="0">
                  <a:solidFill>
                    <a:schemeClr val="bg1"/>
                  </a:solidFill>
                </a:rPr>
                <a:t> </a:t>
              </a:r>
              <a:r>
                <a:rPr lang="en-GB" dirty="0"/>
                <a:t>three</a:t>
              </a:r>
              <a:r>
                <a:rPr lang="en-GB" altLang="en-US" dirty="0" smtClean="0">
                  <a:solidFill>
                    <a:schemeClr val="bg1"/>
                  </a:solidFill>
                </a:rPr>
                <a:t>.</a:t>
              </a:r>
              <a:endParaRPr lang="en-GB" altLang="en-US" sz="2800" b="1" dirty="0">
                <a:solidFill>
                  <a:schemeClr val="bg1"/>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17" name="Rectangle 16"/>
            <p:cNvSpPr/>
            <p:nvPr/>
          </p:nvSpPr>
          <p:spPr>
            <a:xfrm>
              <a:off x="7684323" y="5303396"/>
              <a:ext cx="539314" cy="707246"/>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0A67A0"/>
                  </a:solidFill>
                </a:rPr>
                <a:t>3</a:t>
              </a:r>
              <a:endParaRPr lang="en-GB" sz="3200" b="1" dirty="0">
                <a:solidFill>
                  <a:srgbClr val="0A67A0"/>
                </a:solidFill>
              </a:endParaRPr>
            </a:p>
          </p:txBody>
        </p:sp>
      </p:grpSp>
      <p:sp>
        <p:nvSpPr>
          <p:cNvPr id="22" name="TextBox 21"/>
          <p:cNvSpPr txBox="1"/>
          <p:nvPr/>
        </p:nvSpPr>
        <p:spPr>
          <a:xfrm>
            <a:off x="817224" y="2234788"/>
            <a:ext cx="8549266" cy="338554"/>
          </a:xfrm>
          <a:prstGeom prst="rect">
            <a:avLst/>
          </a:prstGeom>
          <a:noFill/>
        </p:spPr>
        <p:txBody>
          <a:bodyPr wrap="square" rtlCol="0">
            <a:spAutoFit/>
          </a:bodyPr>
          <a:lstStyle/>
          <a:p>
            <a:pPr>
              <a:buFont typeface="Arial" panose="020B0604020202020204" pitchFamily="34" charset="0"/>
              <a:buNone/>
            </a:pPr>
            <a:r>
              <a:rPr lang="en-US" altLang="en-US" sz="1600" dirty="0"/>
              <a:t>The Earth’s axis is at a tilt of 23.5 degrees.</a:t>
            </a:r>
            <a:endParaRPr lang="en-GB" altLang="en-US" sz="1600" dirty="0">
              <a:solidFill>
                <a:srgbClr val="FF0000"/>
              </a:solidFill>
            </a:endParaRPr>
          </a:p>
        </p:txBody>
      </p:sp>
      <p:sp>
        <p:nvSpPr>
          <p:cNvPr id="24" name="TextBox 23"/>
          <p:cNvSpPr txBox="1"/>
          <p:nvPr/>
        </p:nvSpPr>
        <p:spPr>
          <a:xfrm>
            <a:off x="799442" y="2656304"/>
            <a:ext cx="8549266" cy="338554"/>
          </a:xfrm>
          <a:prstGeom prst="rect">
            <a:avLst/>
          </a:prstGeom>
          <a:noFill/>
        </p:spPr>
        <p:txBody>
          <a:bodyPr wrap="square" rtlCol="0">
            <a:spAutoFit/>
          </a:bodyPr>
          <a:lstStyle/>
          <a:p>
            <a:pPr>
              <a:buFont typeface="Arial" panose="020B0604020202020204" pitchFamily="34" charset="0"/>
              <a:buNone/>
            </a:pPr>
            <a:r>
              <a:rPr lang="en-US" altLang="en-US" sz="1600" dirty="0"/>
              <a:t>The Sun does not rotate or revolve. </a:t>
            </a:r>
            <a:endParaRPr lang="en-GB" altLang="en-US" sz="1600" dirty="0">
              <a:solidFill>
                <a:srgbClr val="FF0000"/>
              </a:solidFill>
            </a:endParaRPr>
          </a:p>
        </p:txBody>
      </p:sp>
      <p:sp>
        <p:nvSpPr>
          <p:cNvPr id="26" name="TextBox 25"/>
          <p:cNvSpPr txBox="1"/>
          <p:nvPr/>
        </p:nvSpPr>
        <p:spPr>
          <a:xfrm>
            <a:off x="817224" y="3036860"/>
            <a:ext cx="8549266" cy="338554"/>
          </a:xfrm>
          <a:prstGeom prst="rect">
            <a:avLst/>
          </a:prstGeom>
          <a:noFill/>
        </p:spPr>
        <p:txBody>
          <a:bodyPr wrap="square" rtlCol="0">
            <a:spAutoFit/>
          </a:bodyPr>
          <a:lstStyle/>
          <a:p>
            <a:pPr>
              <a:buFont typeface="Arial" panose="020B0604020202020204" pitchFamily="34" charset="0"/>
              <a:buNone/>
            </a:pPr>
            <a:r>
              <a:rPr lang="en-US" altLang="en-US" sz="1600" dirty="0"/>
              <a:t>The sun rises in the west and sets in the east. </a:t>
            </a:r>
            <a:endParaRPr lang="en-GB" altLang="en-US" sz="1600" dirty="0">
              <a:solidFill>
                <a:srgbClr val="FF0000"/>
              </a:solidFill>
            </a:endParaRPr>
          </a:p>
        </p:txBody>
      </p:sp>
      <p:sp>
        <p:nvSpPr>
          <p:cNvPr id="27" name="TextBox 26"/>
          <p:cNvSpPr txBox="1"/>
          <p:nvPr/>
        </p:nvSpPr>
        <p:spPr>
          <a:xfrm>
            <a:off x="799442" y="3379423"/>
            <a:ext cx="8549266" cy="338554"/>
          </a:xfrm>
          <a:prstGeom prst="rect">
            <a:avLst/>
          </a:prstGeom>
          <a:noFill/>
        </p:spPr>
        <p:txBody>
          <a:bodyPr wrap="square" rtlCol="0">
            <a:spAutoFit/>
          </a:bodyPr>
          <a:lstStyle/>
          <a:p>
            <a:pPr>
              <a:buFont typeface="Arial" panose="020B0604020202020204" pitchFamily="34" charset="0"/>
              <a:buNone/>
            </a:pPr>
            <a:r>
              <a:rPr lang="en-GB" altLang="en-US" sz="1600" dirty="0" smtClean="0"/>
              <a:t>The Earth revolves round the Sun. </a:t>
            </a:r>
            <a:endParaRPr lang="en-GB" altLang="en-US" sz="1600" dirty="0">
              <a:solidFill>
                <a:srgbClr val="FF0000"/>
              </a:solidFill>
            </a:endParaRPr>
          </a:p>
        </p:txBody>
      </p:sp>
      <p:sp>
        <p:nvSpPr>
          <p:cNvPr id="28" name="TextBox 27"/>
          <p:cNvSpPr txBox="1"/>
          <p:nvPr/>
        </p:nvSpPr>
        <p:spPr>
          <a:xfrm>
            <a:off x="817224" y="3759979"/>
            <a:ext cx="8549266" cy="338554"/>
          </a:xfrm>
          <a:prstGeom prst="rect">
            <a:avLst/>
          </a:prstGeom>
          <a:noFill/>
        </p:spPr>
        <p:txBody>
          <a:bodyPr wrap="square" rtlCol="0">
            <a:spAutoFit/>
          </a:bodyPr>
          <a:lstStyle/>
          <a:p>
            <a:pPr>
              <a:buFont typeface="Arial" panose="020B0604020202020204" pitchFamily="34" charset="0"/>
              <a:buNone/>
            </a:pPr>
            <a:r>
              <a:rPr lang="en-GB" altLang="en-US" sz="1600" dirty="0"/>
              <a:t>The path the Earth takes round the Sun is called its orbit. </a:t>
            </a:r>
            <a:endParaRPr lang="en-GB" altLang="en-US" sz="1600" dirty="0">
              <a:solidFill>
                <a:srgbClr val="FF0000"/>
              </a:solidFill>
            </a:endParaRPr>
          </a:p>
        </p:txBody>
      </p:sp>
      <p:sp>
        <p:nvSpPr>
          <p:cNvPr id="29" name="TextBox 28"/>
          <p:cNvSpPr txBox="1"/>
          <p:nvPr/>
        </p:nvSpPr>
        <p:spPr>
          <a:xfrm>
            <a:off x="817224" y="4098533"/>
            <a:ext cx="7344643" cy="584775"/>
          </a:xfrm>
          <a:prstGeom prst="rect">
            <a:avLst/>
          </a:prstGeom>
          <a:noFill/>
        </p:spPr>
        <p:txBody>
          <a:bodyPr wrap="square" rtlCol="0">
            <a:spAutoFit/>
          </a:bodyPr>
          <a:lstStyle/>
          <a:p>
            <a:pPr>
              <a:buFont typeface="Arial" panose="020B0604020202020204" pitchFamily="34" charset="0"/>
              <a:buNone/>
            </a:pPr>
            <a:r>
              <a:rPr lang="en-GB" altLang="en-US" sz="1600" dirty="0"/>
              <a:t>When the northern hemisphere of Earth is tilted away from the Sun, people in this area are experiencing summer</a:t>
            </a:r>
            <a:r>
              <a:rPr lang="en-GB" altLang="en-US" sz="1600" b="1" dirty="0"/>
              <a:t>. </a:t>
            </a:r>
            <a:endParaRPr lang="en-GB" altLang="en-US" sz="1600" dirty="0">
              <a:solidFill>
                <a:srgbClr val="FF0000"/>
              </a:solidFill>
            </a:endParaRPr>
          </a:p>
        </p:txBody>
      </p:sp>
      <p:sp>
        <p:nvSpPr>
          <p:cNvPr id="4" name="Rectangle 3"/>
          <p:cNvSpPr/>
          <p:nvPr/>
        </p:nvSpPr>
        <p:spPr>
          <a:xfrm>
            <a:off x="4033930" y="4339377"/>
            <a:ext cx="662361" cy="338554"/>
          </a:xfrm>
          <a:prstGeom prst="rect">
            <a:avLst/>
          </a:prstGeom>
        </p:spPr>
        <p:txBody>
          <a:bodyPr wrap="none">
            <a:spAutoFit/>
          </a:bodyPr>
          <a:lstStyle/>
          <a:p>
            <a:r>
              <a:rPr lang="en-GB" altLang="en-US" sz="1600" b="1" dirty="0">
                <a:solidFill>
                  <a:schemeClr val="accent4"/>
                </a:solidFill>
              </a:rPr>
              <a:t>False</a:t>
            </a:r>
            <a:endParaRPr lang="en-GB" sz="1600" b="1" dirty="0">
              <a:solidFill>
                <a:schemeClr val="accent4"/>
              </a:solidFill>
            </a:endParaRPr>
          </a:p>
        </p:txBody>
      </p:sp>
      <p:grpSp>
        <p:nvGrpSpPr>
          <p:cNvPr id="6" name="Group 5"/>
          <p:cNvGrpSpPr/>
          <p:nvPr/>
        </p:nvGrpSpPr>
        <p:grpSpPr>
          <a:xfrm>
            <a:off x="710229" y="1278701"/>
            <a:ext cx="7822472" cy="3709352"/>
            <a:chOff x="710229" y="1278701"/>
            <a:chExt cx="7822472" cy="3709352"/>
          </a:xfrm>
        </p:grpSpPr>
        <p:sp>
          <p:nvSpPr>
            <p:cNvPr id="13" name="Google Shape;37;p2"/>
            <p:cNvSpPr txBox="1"/>
            <p:nvPr/>
          </p:nvSpPr>
          <p:spPr>
            <a:xfrm>
              <a:off x="710229" y="1278701"/>
              <a:ext cx="7822472" cy="338514"/>
            </a:xfrm>
            <a:prstGeom prst="rect">
              <a:avLst/>
            </a:prstGeom>
            <a:noFill/>
            <a:ln>
              <a:noFill/>
            </a:ln>
          </p:spPr>
          <p:txBody>
            <a:bodyPr spcFirstLastPara="1" wrap="square" lIns="91425" tIns="45700" rIns="91425" bIns="45700" anchor="t" anchorCtr="0">
              <a:spAutoFit/>
            </a:bodyPr>
            <a:lstStyle/>
            <a:p>
              <a:pPr algn="ctr">
                <a:buFont typeface="Arial" panose="020B0604020202020204" pitchFamily="34" charset="0"/>
                <a:buNone/>
              </a:pPr>
              <a:r>
                <a:rPr lang="en-GB" altLang="en-US" sz="1600" dirty="0" smtClean="0"/>
                <a:t>Look </a:t>
              </a:r>
              <a:r>
                <a:rPr lang="en-GB" altLang="en-US" sz="1600" dirty="0"/>
                <a:t>at these sentences about the Earth’s movement in space.</a:t>
              </a:r>
              <a:endParaRPr lang="en-US" altLang="en-US" sz="1600" dirty="0"/>
            </a:p>
          </p:txBody>
        </p:sp>
        <p:sp>
          <p:nvSpPr>
            <p:cNvPr id="31" name="Rectangle 30"/>
            <p:cNvSpPr/>
            <p:nvPr/>
          </p:nvSpPr>
          <p:spPr>
            <a:xfrm>
              <a:off x="733132" y="1681700"/>
              <a:ext cx="7681025" cy="3306353"/>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Rectangle 4"/>
          <p:cNvSpPr/>
          <p:nvPr/>
        </p:nvSpPr>
        <p:spPr>
          <a:xfrm>
            <a:off x="6030040" y="3743406"/>
            <a:ext cx="607859" cy="338554"/>
          </a:xfrm>
          <a:prstGeom prst="rect">
            <a:avLst/>
          </a:prstGeom>
        </p:spPr>
        <p:txBody>
          <a:bodyPr wrap="none">
            <a:spAutoFit/>
          </a:bodyPr>
          <a:lstStyle/>
          <a:p>
            <a:r>
              <a:rPr lang="en-GB" altLang="en-US" sz="1600" b="1" dirty="0">
                <a:solidFill>
                  <a:schemeClr val="accent4"/>
                </a:solidFill>
              </a:rPr>
              <a:t>True</a:t>
            </a:r>
            <a:endParaRPr lang="en-GB" sz="1600" b="1" dirty="0">
              <a:solidFill>
                <a:schemeClr val="accent4"/>
              </a:solidFill>
            </a:endParaRPr>
          </a:p>
        </p:txBody>
      </p:sp>
      <p:sp>
        <p:nvSpPr>
          <p:cNvPr id="32" name="Rectangle 31"/>
          <p:cNvSpPr/>
          <p:nvPr/>
        </p:nvSpPr>
        <p:spPr>
          <a:xfrm>
            <a:off x="3896873" y="3376989"/>
            <a:ext cx="607859" cy="338554"/>
          </a:xfrm>
          <a:prstGeom prst="rect">
            <a:avLst/>
          </a:prstGeom>
        </p:spPr>
        <p:txBody>
          <a:bodyPr wrap="none">
            <a:spAutoFit/>
          </a:bodyPr>
          <a:lstStyle/>
          <a:p>
            <a:r>
              <a:rPr lang="en-GB" altLang="en-US" sz="1600" b="1" dirty="0">
                <a:solidFill>
                  <a:schemeClr val="accent4"/>
                </a:solidFill>
              </a:rPr>
              <a:t>True</a:t>
            </a:r>
            <a:endParaRPr lang="en-GB" sz="1600" b="1" dirty="0">
              <a:solidFill>
                <a:schemeClr val="accent4"/>
              </a:solidFill>
            </a:endParaRPr>
          </a:p>
        </p:txBody>
      </p:sp>
      <p:sp>
        <p:nvSpPr>
          <p:cNvPr id="33" name="Rectangle 32"/>
          <p:cNvSpPr/>
          <p:nvPr/>
        </p:nvSpPr>
        <p:spPr>
          <a:xfrm>
            <a:off x="4948851" y="3027114"/>
            <a:ext cx="662361" cy="338554"/>
          </a:xfrm>
          <a:prstGeom prst="rect">
            <a:avLst/>
          </a:prstGeom>
        </p:spPr>
        <p:txBody>
          <a:bodyPr wrap="none">
            <a:spAutoFit/>
          </a:bodyPr>
          <a:lstStyle/>
          <a:p>
            <a:r>
              <a:rPr lang="en-GB" altLang="en-US" sz="1600" b="1" dirty="0">
                <a:solidFill>
                  <a:schemeClr val="accent4"/>
                </a:solidFill>
              </a:rPr>
              <a:t>False</a:t>
            </a:r>
            <a:endParaRPr lang="en-GB" sz="1600" b="1" dirty="0">
              <a:solidFill>
                <a:schemeClr val="accent4"/>
              </a:solidFill>
            </a:endParaRPr>
          </a:p>
        </p:txBody>
      </p:sp>
      <p:sp>
        <p:nvSpPr>
          <p:cNvPr id="34" name="Rectangle 33"/>
          <p:cNvSpPr/>
          <p:nvPr/>
        </p:nvSpPr>
        <p:spPr>
          <a:xfrm>
            <a:off x="3981546" y="2640897"/>
            <a:ext cx="607859" cy="338554"/>
          </a:xfrm>
          <a:prstGeom prst="rect">
            <a:avLst/>
          </a:prstGeom>
        </p:spPr>
        <p:txBody>
          <a:bodyPr wrap="none">
            <a:spAutoFit/>
          </a:bodyPr>
          <a:lstStyle/>
          <a:p>
            <a:r>
              <a:rPr lang="en-GB" altLang="en-US" sz="1600" b="1" dirty="0">
                <a:solidFill>
                  <a:schemeClr val="accent4"/>
                </a:solidFill>
              </a:rPr>
              <a:t>True</a:t>
            </a:r>
            <a:endParaRPr lang="en-GB" sz="1600" b="1" dirty="0">
              <a:solidFill>
                <a:schemeClr val="accent4"/>
              </a:solidFill>
            </a:endParaRPr>
          </a:p>
        </p:txBody>
      </p:sp>
      <p:sp>
        <p:nvSpPr>
          <p:cNvPr id="35" name="Rectangle 34"/>
          <p:cNvSpPr/>
          <p:nvPr/>
        </p:nvSpPr>
        <p:spPr>
          <a:xfrm>
            <a:off x="7579043" y="1833471"/>
            <a:ext cx="662361" cy="338554"/>
          </a:xfrm>
          <a:prstGeom prst="rect">
            <a:avLst/>
          </a:prstGeom>
        </p:spPr>
        <p:txBody>
          <a:bodyPr wrap="none">
            <a:spAutoFit/>
          </a:bodyPr>
          <a:lstStyle/>
          <a:p>
            <a:r>
              <a:rPr lang="en-GB" altLang="en-US" sz="1600" b="1" dirty="0">
                <a:solidFill>
                  <a:schemeClr val="accent4"/>
                </a:solidFill>
              </a:rPr>
              <a:t>False</a:t>
            </a:r>
            <a:endParaRPr lang="en-GB" sz="1600" b="1" dirty="0">
              <a:solidFill>
                <a:schemeClr val="accent4"/>
              </a:solidFill>
            </a:endParaRPr>
          </a:p>
        </p:txBody>
      </p:sp>
      <p:sp>
        <p:nvSpPr>
          <p:cNvPr id="36" name="Rectangle 35"/>
          <p:cNvSpPr/>
          <p:nvPr/>
        </p:nvSpPr>
        <p:spPr>
          <a:xfrm>
            <a:off x="4682345" y="2225300"/>
            <a:ext cx="607859" cy="338554"/>
          </a:xfrm>
          <a:prstGeom prst="rect">
            <a:avLst/>
          </a:prstGeom>
        </p:spPr>
        <p:txBody>
          <a:bodyPr wrap="none">
            <a:spAutoFit/>
          </a:bodyPr>
          <a:lstStyle/>
          <a:p>
            <a:r>
              <a:rPr lang="en-GB" altLang="en-US" sz="1600" b="1" dirty="0">
                <a:solidFill>
                  <a:schemeClr val="accent4"/>
                </a:solidFill>
              </a:rPr>
              <a:t>True</a:t>
            </a:r>
            <a:endParaRPr lang="en-GB" sz="1600" b="1" dirty="0">
              <a:solidFill>
                <a:schemeClr val="accent4"/>
              </a:solidFill>
            </a:endParaRPr>
          </a:p>
        </p:txBody>
      </p:sp>
      <p:sp>
        <p:nvSpPr>
          <p:cNvPr id="30" name="Rectangle 29">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55733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7">
                                            <p:txEl>
                                              <p:pRg st="0" end="0"/>
                                            </p:txEl>
                                          </p:spTgt>
                                        </p:tgtEl>
                                        <p:attrNameLst>
                                          <p:attrName>style.visibility</p:attrName>
                                        </p:attrNameLst>
                                      </p:cBhvr>
                                      <p:to>
                                        <p:strVal val="visible"/>
                                      </p:to>
                                    </p:set>
                                    <p:animEffect transition="in" filter="fade">
                                      <p:cBhvr>
                                        <p:cTn id="32" dur="500"/>
                                        <p:tgtEl>
                                          <p:spTgt spid="27">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500"/>
                                        <p:tgtEl>
                                          <p:spTgt spid="3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fade">
                                      <p:cBhvr>
                                        <p:cTn id="72" dur="500"/>
                                        <p:tgtEl>
                                          <p:spTgt spid="5"/>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4">
                                            <p:txEl>
                                              <p:pRg st="0" end="0"/>
                                            </p:txEl>
                                          </p:spTgt>
                                        </p:tgtEl>
                                        <p:attrNameLst>
                                          <p:attrName>style.visibility</p:attrName>
                                        </p:attrNameLst>
                                      </p:cBhvr>
                                      <p:to>
                                        <p:strVal val="visible"/>
                                      </p:to>
                                    </p:set>
                                    <p:animEffect transition="in" filter="fade">
                                      <p:cBhvr>
                                        <p:cTn id="77" dur="500"/>
                                        <p:tgtEl>
                                          <p:spTgt spid="4">
                                            <p:txEl>
                                              <p:pRg st="0" end="0"/>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4" grpId="0"/>
      <p:bldP spid="26" grpId="0"/>
      <p:bldP spid="28" grpId="0"/>
      <p:bldP spid="29" grpId="0"/>
      <p:bldP spid="5"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7842" y="86004"/>
            <a:ext cx="7820156" cy="1323439"/>
          </a:xfrm>
          <a:prstGeom prst="rect">
            <a:avLst/>
          </a:prstGeom>
        </p:spPr>
        <p:txBody>
          <a:bodyPr wrap="square">
            <a:spAutoFit/>
          </a:bodyPr>
          <a:lstStyle/>
          <a:p>
            <a:pPr algn="ctr">
              <a:lnSpc>
                <a:spcPct val="200000"/>
              </a:lnSpc>
            </a:pPr>
            <a:r>
              <a:rPr lang="en-GB" sz="4000" b="1" dirty="0">
                <a:solidFill>
                  <a:srgbClr val="0A67A0"/>
                </a:solidFill>
              </a:rPr>
              <a:t>Escape the Planetarium </a:t>
            </a:r>
            <a:r>
              <a:rPr lang="en-GB" sz="4000" b="1" dirty="0" smtClean="0">
                <a:solidFill>
                  <a:srgbClr val="0A67A0"/>
                </a:solidFill>
              </a:rPr>
              <a:t>– </a:t>
            </a:r>
            <a:r>
              <a:rPr lang="en-GB" sz="4000" b="1" dirty="0">
                <a:solidFill>
                  <a:srgbClr val="0A67A0"/>
                </a:solidFill>
              </a:rPr>
              <a:t>Clue 3</a:t>
            </a:r>
          </a:p>
        </p:txBody>
      </p:sp>
      <p:grpSp>
        <p:nvGrpSpPr>
          <p:cNvPr id="25" name="Group 24"/>
          <p:cNvGrpSpPr/>
          <p:nvPr/>
        </p:nvGrpSpPr>
        <p:grpSpPr>
          <a:xfrm>
            <a:off x="710229" y="5092117"/>
            <a:ext cx="7703929" cy="1101053"/>
            <a:chOff x="710229" y="5092117"/>
            <a:chExt cx="7703929" cy="1101053"/>
          </a:xfrm>
        </p:grpSpPr>
        <p:sp>
          <p:nvSpPr>
            <p:cNvPr id="14" name="Rectangle 13"/>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2605" y="5243120"/>
              <a:ext cx="6262650" cy="827799"/>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There are </a:t>
              </a:r>
              <a:r>
                <a:rPr lang="en-GB" altLang="en-US" dirty="0" smtClean="0">
                  <a:solidFill>
                    <a:schemeClr val="bg1"/>
                  </a:solidFill>
                </a:rPr>
                <a:t>six </a:t>
              </a:r>
              <a:r>
                <a:rPr lang="en-GB" altLang="en-US" dirty="0">
                  <a:solidFill>
                    <a:schemeClr val="bg1"/>
                  </a:solidFill>
                </a:rPr>
                <a:t>incorrect labels.</a:t>
              </a:r>
              <a:endParaRPr lang="en-GB" altLang="en-US" sz="2800" b="1" dirty="0">
                <a:solidFill>
                  <a:schemeClr val="bg1"/>
                </a:solidFill>
              </a:endParaRPr>
            </a:p>
            <a:p>
              <a:pPr>
                <a:lnSpc>
                  <a:spcPct val="100000"/>
                </a:lnSpc>
                <a:spcBef>
                  <a:spcPct val="0"/>
                </a:spcBef>
                <a:buFontTx/>
                <a:buNone/>
              </a:pPr>
              <a:r>
                <a:rPr lang="en-GB" altLang="en-US" dirty="0">
                  <a:solidFill>
                    <a:schemeClr val="bg1"/>
                  </a:solidFill>
                </a:rPr>
                <a:t>The </a:t>
              </a:r>
              <a:r>
                <a:rPr lang="en-GB" altLang="en-US" b="1" dirty="0">
                  <a:solidFill>
                    <a:schemeClr val="bg1"/>
                  </a:solidFill>
                </a:rPr>
                <a:t>third</a:t>
              </a:r>
              <a:r>
                <a:rPr lang="en-GB" altLang="en-US" dirty="0">
                  <a:solidFill>
                    <a:schemeClr val="bg1"/>
                  </a:solidFill>
                </a:rPr>
                <a:t> digit on the padlock </a:t>
              </a:r>
              <a:r>
                <a:rPr lang="en-GB" altLang="en-US" dirty="0" smtClean="0">
                  <a:solidFill>
                    <a:schemeClr val="bg1"/>
                  </a:solidFill>
                </a:rPr>
                <a:t>is </a:t>
              </a:r>
              <a:r>
                <a:rPr lang="en-GB" altLang="en-US" dirty="0" smtClean="0">
                  <a:solidFill>
                    <a:schemeClr val="bg1"/>
                  </a:solidFill>
                </a:rPr>
                <a:t>six.</a:t>
              </a:r>
              <a:endParaRPr lang="en-GB" altLang="en-US" sz="2800" b="1" dirty="0">
                <a:solidFill>
                  <a:schemeClr val="bg1"/>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17" name="Rectangle 16"/>
            <p:cNvSpPr/>
            <p:nvPr/>
          </p:nvSpPr>
          <p:spPr>
            <a:xfrm>
              <a:off x="7684323" y="5303396"/>
              <a:ext cx="539314" cy="707246"/>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0A67A0"/>
                  </a:solidFill>
                </a:rPr>
                <a:t>6</a:t>
              </a:r>
              <a:endParaRPr lang="en-GB" sz="3200" b="1" dirty="0">
                <a:solidFill>
                  <a:srgbClr val="0A67A0"/>
                </a:solidFill>
              </a:endParaRPr>
            </a:p>
          </p:txBody>
        </p:sp>
      </p:grpSp>
      <p:sp>
        <p:nvSpPr>
          <p:cNvPr id="13" name="Google Shape;37;p2"/>
          <p:cNvSpPr txBox="1"/>
          <p:nvPr/>
        </p:nvSpPr>
        <p:spPr>
          <a:xfrm>
            <a:off x="710229" y="1278701"/>
            <a:ext cx="7822472" cy="338514"/>
          </a:xfrm>
          <a:prstGeom prst="rect">
            <a:avLst/>
          </a:prstGeom>
          <a:noFill/>
          <a:ln>
            <a:noFill/>
          </a:ln>
        </p:spPr>
        <p:txBody>
          <a:bodyPr spcFirstLastPara="1" wrap="square" lIns="91425" tIns="45700" rIns="91425" bIns="45700" anchor="t" anchorCtr="0">
            <a:spAutoFit/>
          </a:bodyPr>
          <a:lstStyle/>
          <a:p>
            <a:pPr>
              <a:buFont typeface="Arial" panose="020B0604020202020204" pitchFamily="34" charset="0"/>
              <a:buNone/>
            </a:pPr>
            <a:r>
              <a:rPr lang="en-GB" altLang="en-US" sz="1600" dirty="0"/>
              <a:t>Read these statements.</a:t>
            </a:r>
          </a:p>
        </p:txBody>
      </p:sp>
      <p:sp>
        <p:nvSpPr>
          <p:cNvPr id="31" name="Rectangle 30"/>
          <p:cNvSpPr/>
          <p:nvPr/>
        </p:nvSpPr>
        <p:spPr>
          <a:xfrm>
            <a:off x="733132" y="1681700"/>
            <a:ext cx="7681025" cy="3306353"/>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818589" y="2846835"/>
            <a:ext cx="1834155" cy="338554"/>
          </a:xfrm>
          <a:prstGeom prst="rect">
            <a:avLst/>
          </a:prstGeom>
        </p:spPr>
        <p:txBody>
          <a:bodyPr wrap="none">
            <a:spAutoFit/>
          </a:bodyPr>
          <a:lstStyle/>
          <a:p>
            <a:pPr algn="ctr"/>
            <a:r>
              <a:rPr lang="en-US" sz="1600" dirty="0"/>
              <a:t>waxing half moon</a:t>
            </a:r>
          </a:p>
        </p:txBody>
      </p:sp>
      <p:sp>
        <p:nvSpPr>
          <p:cNvPr id="30" name="Rectangle 29"/>
          <p:cNvSpPr/>
          <p:nvPr/>
        </p:nvSpPr>
        <p:spPr>
          <a:xfrm>
            <a:off x="2861929" y="2835719"/>
            <a:ext cx="1657826" cy="338554"/>
          </a:xfrm>
          <a:prstGeom prst="rect">
            <a:avLst/>
          </a:prstGeom>
        </p:spPr>
        <p:txBody>
          <a:bodyPr wrap="none">
            <a:spAutoFit/>
          </a:bodyPr>
          <a:lstStyle/>
          <a:p>
            <a:pPr algn="ctr"/>
            <a:r>
              <a:rPr lang="en-US" sz="1600" dirty="0"/>
              <a:t>waning crescent</a:t>
            </a:r>
          </a:p>
        </p:txBody>
      </p:sp>
      <p:sp>
        <p:nvSpPr>
          <p:cNvPr id="37" name="Rectangle 36"/>
          <p:cNvSpPr/>
          <p:nvPr/>
        </p:nvSpPr>
        <p:spPr>
          <a:xfrm>
            <a:off x="807368" y="4495019"/>
            <a:ext cx="1856598" cy="338554"/>
          </a:xfrm>
          <a:prstGeom prst="rect">
            <a:avLst/>
          </a:prstGeom>
        </p:spPr>
        <p:txBody>
          <a:bodyPr wrap="none">
            <a:spAutoFit/>
          </a:bodyPr>
          <a:lstStyle/>
          <a:p>
            <a:pPr algn="ctr"/>
            <a:r>
              <a:rPr lang="en-US" sz="1600" dirty="0"/>
              <a:t>waning half moon</a:t>
            </a:r>
          </a:p>
        </p:txBody>
      </p:sp>
      <p:sp>
        <p:nvSpPr>
          <p:cNvPr id="38" name="Rectangle 37"/>
          <p:cNvSpPr/>
          <p:nvPr/>
        </p:nvSpPr>
        <p:spPr>
          <a:xfrm>
            <a:off x="2889181" y="4483903"/>
            <a:ext cx="1603323" cy="338554"/>
          </a:xfrm>
          <a:prstGeom prst="rect">
            <a:avLst/>
          </a:prstGeom>
        </p:spPr>
        <p:txBody>
          <a:bodyPr wrap="none">
            <a:spAutoFit/>
          </a:bodyPr>
          <a:lstStyle/>
          <a:p>
            <a:pPr algn="ctr"/>
            <a:r>
              <a:rPr lang="en-US" sz="1600" dirty="0"/>
              <a:t>waxing gibbous</a:t>
            </a:r>
          </a:p>
        </p:txBody>
      </p:sp>
      <p:sp>
        <p:nvSpPr>
          <p:cNvPr id="39" name="Rectangle 38"/>
          <p:cNvSpPr/>
          <p:nvPr/>
        </p:nvSpPr>
        <p:spPr>
          <a:xfrm>
            <a:off x="4961381" y="4473089"/>
            <a:ext cx="1127232" cy="338554"/>
          </a:xfrm>
          <a:prstGeom prst="rect">
            <a:avLst/>
          </a:prstGeom>
        </p:spPr>
        <p:txBody>
          <a:bodyPr wrap="none">
            <a:spAutoFit/>
          </a:bodyPr>
          <a:lstStyle/>
          <a:p>
            <a:pPr algn="ctr"/>
            <a:r>
              <a:rPr lang="en-US" sz="1600" dirty="0"/>
              <a:t>new moon</a:t>
            </a:r>
          </a:p>
        </p:txBody>
      </p:sp>
      <p:sp>
        <p:nvSpPr>
          <p:cNvPr id="40" name="Rectangle 39"/>
          <p:cNvSpPr/>
          <p:nvPr/>
        </p:nvSpPr>
        <p:spPr>
          <a:xfrm>
            <a:off x="6667290" y="4461973"/>
            <a:ext cx="1625766" cy="338554"/>
          </a:xfrm>
          <a:prstGeom prst="rect">
            <a:avLst/>
          </a:prstGeom>
        </p:spPr>
        <p:txBody>
          <a:bodyPr wrap="none">
            <a:spAutoFit/>
          </a:bodyPr>
          <a:lstStyle/>
          <a:p>
            <a:pPr algn="ctr"/>
            <a:r>
              <a:rPr lang="en-US" sz="1600" dirty="0"/>
              <a:t>waning gibbous</a:t>
            </a:r>
          </a:p>
        </p:txBody>
      </p:sp>
      <p:sp>
        <p:nvSpPr>
          <p:cNvPr id="41" name="Rectangle 40"/>
          <p:cNvSpPr/>
          <p:nvPr/>
        </p:nvSpPr>
        <p:spPr>
          <a:xfrm>
            <a:off x="4995846" y="2832383"/>
            <a:ext cx="1058302" cy="338554"/>
          </a:xfrm>
          <a:prstGeom prst="rect">
            <a:avLst/>
          </a:prstGeom>
        </p:spPr>
        <p:txBody>
          <a:bodyPr wrap="none">
            <a:spAutoFit/>
          </a:bodyPr>
          <a:lstStyle/>
          <a:p>
            <a:pPr algn="ctr"/>
            <a:r>
              <a:rPr lang="en-US" sz="1600" dirty="0"/>
              <a:t>full moon</a:t>
            </a:r>
          </a:p>
        </p:txBody>
      </p:sp>
      <p:sp>
        <p:nvSpPr>
          <p:cNvPr id="42" name="Rectangle 41"/>
          <p:cNvSpPr/>
          <p:nvPr/>
        </p:nvSpPr>
        <p:spPr>
          <a:xfrm>
            <a:off x="6662482" y="2821267"/>
            <a:ext cx="1635383" cy="338554"/>
          </a:xfrm>
          <a:prstGeom prst="rect">
            <a:avLst/>
          </a:prstGeom>
        </p:spPr>
        <p:txBody>
          <a:bodyPr wrap="none">
            <a:spAutoFit/>
          </a:bodyPr>
          <a:lstStyle/>
          <a:p>
            <a:pPr algn="ctr"/>
            <a:r>
              <a:rPr lang="en-US" sz="1600" dirty="0"/>
              <a:t>waxing crescent</a:t>
            </a:r>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r="75926" b="54547"/>
          <a:stretch/>
        </p:blipFill>
        <p:spPr>
          <a:xfrm>
            <a:off x="5046807" y="1865160"/>
            <a:ext cx="956379" cy="956107"/>
          </a:xfrm>
          <a:prstGeom prst="rect">
            <a:avLst/>
          </a:prstGeom>
        </p:spPr>
      </p:pic>
      <p:pic>
        <p:nvPicPr>
          <p:cNvPr id="43" name="Picture 42"/>
          <p:cNvPicPr>
            <a:picLocks noChangeAspect="1"/>
          </p:cNvPicPr>
          <p:nvPr/>
        </p:nvPicPr>
        <p:blipFill rotWithShape="1">
          <a:blip r:embed="rId4" cstate="print">
            <a:extLst>
              <a:ext uri="{28A0092B-C50C-407E-A947-70E740481C1C}">
                <a14:useLocalDpi xmlns:a14="http://schemas.microsoft.com/office/drawing/2010/main" val="0"/>
              </a:ext>
            </a:extLst>
          </a:blip>
          <a:srcRect l="23657" r="52269" b="54547"/>
          <a:stretch/>
        </p:blipFill>
        <p:spPr>
          <a:xfrm>
            <a:off x="3212652" y="1869516"/>
            <a:ext cx="956379" cy="956107"/>
          </a:xfrm>
          <a:prstGeom prst="rect">
            <a:avLst/>
          </a:prstGeom>
        </p:spPr>
      </p:pic>
      <p:pic>
        <p:nvPicPr>
          <p:cNvPr id="44" name="Picture 43"/>
          <p:cNvPicPr>
            <a:picLocks noChangeAspect="1"/>
          </p:cNvPicPr>
          <p:nvPr/>
        </p:nvPicPr>
        <p:blipFill rotWithShape="1">
          <a:blip r:embed="rId3" cstate="print">
            <a:extLst>
              <a:ext uri="{28A0092B-C50C-407E-A947-70E740481C1C}">
                <a14:useLocalDpi xmlns:a14="http://schemas.microsoft.com/office/drawing/2010/main" val="0"/>
              </a:ext>
            </a:extLst>
          </a:blip>
          <a:srcRect l="49232" r="26694" b="54547"/>
          <a:stretch/>
        </p:blipFill>
        <p:spPr>
          <a:xfrm rot="10800000">
            <a:off x="1257476" y="3500140"/>
            <a:ext cx="956379" cy="956107"/>
          </a:xfrm>
          <a:prstGeom prst="rect">
            <a:avLst/>
          </a:prstGeom>
        </p:spPr>
      </p:pic>
      <p:pic>
        <p:nvPicPr>
          <p:cNvPr id="45" name="Picture 44"/>
          <p:cNvPicPr>
            <a:picLocks noChangeAspect="1"/>
          </p:cNvPicPr>
          <p:nvPr/>
        </p:nvPicPr>
        <p:blipFill rotWithShape="1">
          <a:blip r:embed="rId4" cstate="print">
            <a:extLst>
              <a:ext uri="{28A0092B-C50C-407E-A947-70E740481C1C}">
                <a14:useLocalDpi xmlns:a14="http://schemas.microsoft.com/office/drawing/2010/main" val="0"/>
              </a:ext>
            </a:extLst>
          </a:blip>
          <a:srcRect l="75779" r="-585" b="54547"/>
          <a:stretch/>
        </p:blipFill>
        <p:spPr>
          <a:xfrm>
            <a:off x="6927704" y="1884101"/>
            <a:ext cx="985459" cy="956107"/>
          </a:xfrm>
          <a:prstGeom prst="rect">
            <a:avLst/>
          </a:prstGeom>
        </p:spPr>
      </p:pic>
      <p:pic>
        <p:nvPicPr>
          <p:cNvPr id="46" name="Picture 45"/>
          <p:cNvPicPr>
            <a:picLocks noChangeAspect="1"/>
          </p:cNvPicPr>
          <p:nvPr/>
        </p:nvPicPr>
        <p:blipFill rotWithShape="1">
          <a:blip r:embed="rId3" cstate="print">
            <a:extLst>
              <a:ext uri="{28A0092B-C50C-407E-A947-70E740481C1C}">
                <a14:useLocalDpi xmlns:a14="http://schemas.microsoft.com/office/drawing/2010/main" val="0"/>
              </a:ext>
            </a:extLst>
          </a:blip>
          <a:srcRect l="-605" t="50313" r="75926" b="4234"/>
          <a:stretch/>
        </p:blipFill>
        <p:spPr>
          <a:xfrm>
            <a:off x="5034799" y="3452497"/>
            <a:ext cx="980394" cy="956107"/>
          </a:xfrm>
          <a:prstGeom prst="rect">
            <a:avLst/>
          </a:prstGeom>
        </p:spPr>
      </p:pic>
      <p:pic>
        <p:nvPicPr>
          <p:cNvPr id="47" name="Picture 46"/>
          <p:cNvPicPr>
            <a:picLocks noChangeAspect="1"/>
          </p:cNvPicPr>
          <p:nvPr/>
        </p:nvPicPr>
        <p:blipFill rotWithShape="1">
          <a:blip r:embed="rId4" cstate="print">
            <a:extLst>
              <a:ext uri="{28A0092B-C50C-407E-A947-70E740481C1C}">
                <a14:useLocalDpi xmlns:a14="http://schemas.microsoft.com/office/drawing/2010/main" val="0"/>
              </a:ext>
            </a:extLst>
          </a:blip>
          <a:srcRect l="23691" t="52326" r="51630" b="2221"/>
          <a:stretch/>
        </p:blipFill>
        <p:spPr>
          <a:xfrm>
            <a:off x="3130546" y="3495553"/>
            <a:ext cx="980394" cy="956107"/>
          </a:xfrm>
          <a:prstGeom prst="rect">
            <a:avLst/>
          </a:prstGeom>
        </p:spPr>
      </p:pic>
      <p:pic>
        <p:nvPicPr>
          <p:cNvPr id="48" name="Picture 47"/>
          <p:cNvPicPr>
            <a:picLocks noChangeAspect="1"/>
          </p:cNvPicPr>
          <p:nvPr/>
        </p:nvPicPr>
        <p:blipFill rotWithShape="1">
          <a:blip r:embed="rId4" cstate="print">
            <a:extLst>
              <a:ext uri="{28A0092B-C50C-407E-A947-70E740481C1C}">
                <a14:useLocalDpi xmlns:a14="http://schemas.microsoft.com/office/drawing/2010/main" val="0"/>
              </a:ext>
            </a:extLst>
          </a:blip>
          <a:srcRect l="48840" t="54741" r="26481" b="-1851"/>
          <a:stretch/>
        </p:blipFill>
        <p:spPr>
          <a:xfrm rot="10800000">
            <a:off x="1183819" y="1829895"/>
            <a:ext cx="980394" cy="990974"/>
          </a:xfrm>
          <a:prstGeom prst="rect">
            <a:avLst/>
          </a:prstGeom>
        </p:spPr>
      </p:pic>
      <p:pic>
        <p:nvPicPr>
          <p:cNvPr id="49" name="Picture 48"/>
          <p:cNvPicPr>
            <a:picLocks noChangeAspect="1"/>
          </p:cNvPicPr>
          <p:nvPr/>
        </p:nvPicPr>
        <p:blipFill rotWithShape="1">
          <a:blip r:embed="rId5" cstate="print">
            <a:extLst>
              <a:ext uri="{28A0092B-C50C-407E-A947-70E740481C1C}">
                <a14:useLocalDpi xmlns:a14="http://schemas.microsoft.com/office/drawing/2010/main" val="0"/>
              </a:ext>
            </a:extLst>
          </a:blip>
          <a:srcRect l="76120" t="51923" r="-799" b="967"/>
          <a:stretch/>
        </p:blipFill>
        <p:spPr>
          <a:xfrm>
            <a:off x="6989976" y="3365360"/>
            <a:ext cx="980394" cy="990974"/>
          </a:xfrm>
          <a:prstGeom prst="rect">
            <a:avLst/>
          </a:prstGeom>
        </p:spPr>
      </p:pic>
      <p:sp>
        <p:nvSpPr>
          <p:cNvPr id="50" name="Rectangle 49"/>
          <p:cNvSpPr/>
          <p:nvPr/>
        </p:nvSpPr>
        <p:spPr>
          <a:xfrm>
            <a:off x="2837289" y="2851841"/>
            <a:ext cx="1696298" cy="338554"/>
          </a:xfrm>
          <a:prstGeom prst="rect">
            <a:avLst/>
          </a:prstGeom>
          <a:solidFill>
            <a:schemeClr val="bg1"/>
          </a:solidFill>
          <a:ln>
            <a:solidFill>
              <a:schemeClr val="accent4"/>
            </a:solidFill>
          </a:ln>
        </p:spPr>
        <p:txBody>
          <a:bodyPr wrap="none">
            <a:spAutoFit/>
          </a:bodyPr>
          <a:lstStyle/>
          <a:p>
            <a:pPr algn="ctr"/>
            <a:r>
              <a:rPr lang="en-US" sz="1600" b="1" dirty="0">
                <a:solidFill>
                  <a:schemeClr val="accent4"/>
                </a:solidFill>
              </a:rPr>
              <a:t>waxing crescent</a:t>
            </a:r>
          </a:p>
        </p:txBody>
      </p:sp>
      <p:sp>
        <p:nvSpPr>
          <p:cNvPr id="52" name="Rectangle 51"/>
          <p:cNvSpPr/>
          <p:nvPr/>
        </p:nvSpPr>
        <p:spPr>
          <a:xfrm>
            <a:off x="4934028" y="2843499"/>
            <a:ext cx="1140057" cy="338554"/>
          </a:xfrm>
          <a:prstGeom prst="rect">
            <a:avLst/>
          </a:prstGeom>
          <a:solidFill>
            <a:schemeClr val="bg1"/>
          </a:solidFill>
          <a:ln>
            <a:solidFill>
              <a:schemeClr val="accent4"/>
            </a:solidFill>
          </a:ln>
        </p:spPr>
        <p:txBody>
          <a:bodyPr wrap="none">
            <a:spAutoFit/>
          </a:bodyPr>
          <a:lstStyle/>
          <a:p>
            <a:pPr algn="ctr"/>
            <a:r>
              <a:rPr lang="en-US" sz="1600" b="1" dirty="0">
                <a:solidFill>
                  <a:schemeClr val="accent4"/>
                </a:solidFill>
              </a:rPr>
              <a:t>new moon</a:t>
            </a:r>
          </a:p>
        </p:txBody>
      </p:sp>
      <p:sp>
        <p:nvSpPr>
          <p:cNvPr id="53" name="Rectangle 52"/>
          <p:cNvSpPr/>
          <p:nvPr/>
        </p:nvSpPr>
        <p:spPr>
          <a:xfrm>
            <a:off x="6512911" y="2852899"/>
            <a:ext cx="1710726" cy="338554"/>
          </a:xfrm>
          <a:prstGeom prst="rect">
            <a:avLst/>
          </a:prstGeom>
          <a:solidFill>
            <a:schemeClr val="bg1"/>
          </a:solidFill>
          <a:ln>
            <a:solidFill>
              <a:schemeClr val="accent4"/>
            </a:solidFill>
          </a:ln>
        </p:spPr>
        <p:txBody>
          <a:bodyPr wrap="none">
            <a:spAutoFit/>
          </a:bodyPr>
          <a:lstStyle/>
          <a:p>
            <a:pPr algn="ctr"/>
            <a:r>
              <a:rPr lang="en-US" sz="1600" b="1" dirty="0">
                <a:solidFill>
                  <a:schemeClr val="accent4"/>
                </a:solidFill>
              </a:rPr>
              <a:t>waning crescent</a:t>
            </a:r>
          </a:p>
        </p:txBody>
      </p:sp>
      <p:sp>
        <p:nvSpPr>
          <p:cNvPr id="54" name="Rectangle 53"/>
          <p:cNvSpPr/>
          <p:nvPr/>
        </p:nvSpPr>
        <p:spPr>
          <a:xfrm>
            <a:off x="2840190" y="4492291"/>
            <a:ext cx="1667444" cy="338554"/>
          </a:xfrm>
          <a:prstGeom prst="rect">
            <a:avLst/>
          </a:prstGeom>
          <a:solidFill>
            <a:schemeClr val="bg1"/>
          </a:solidFill>
          <a:ln>
            <a:solidFill>
              <a:schemeClr val="accent4"/>
            </a:solidFill>
          </a:ln>
        </p:spPr>
        <p:txBody>
          <a:bodyPr wrap="none">
            <a:spAutoFit/>
          </a:bodyPr>
          <a:lstStyle/>
          <a:p>
            <a:pPr algn="ctr"/>
            <a:r>
              <a:rPr lang="en-US" sz="1600" b="1" dirty="0">
                <a:solidFill>
                  <a:schemeClr val="accent4"/>
                </a:solidFill>
              </a:rPr>
              <a:t>waning gibbous</a:t>
            </a:r>
          </a:p>
        </p:txBody>
      </p:sp>
      <p:sp>
        <p:nvSpPr>
          <p:cNvPr id="55" name="Rectangle 54"/>
          <p:cNvSpPr/>
          <p:nvPr/>
        </p:nvSpPr>
        <p:spPr>
          <a:xfrm>
            <a:off x="4966891" y="4481275"/>
            <a:ext cx="1074333" cy="338554"/>
          </a:xfrm>
          <a:prstGeom prst="rect">
            <a:avLst/>
          </a:prstGeom>
          <a:solidFill>
            <a:schemeClr val="bg1"/>
          </a:solidFill>
          <a:ln>
            <a:solidFill>
              <a:schemeClr val="accent4"/>
            </a:solidFill>
          </a:ln>
        </p:spPr>
        <p:txBody>
          <a:bodyPr wrap="none">
            <a:spAutoFit/>
          </a:bodyPr>
          <a:lstStyle/>
          <a:p>
            <a:pPr algn="ctr"/>
            <a:r>
              <a:rPr lang="en-US" sz="1600" b="1" dirty="0">
                <a:solidFill>
                  <a:schemeClr val="accent4"/>
                </a:solidFill>
              </a:rPr>
              <a:t>full moon</a:t>
            </a:r>
          </a:p>
        </p:txBody>
      </p:sp>
      <p:sp>
        <p:nvSpPr>
          <p:cNvPr id="56" name="Rectangle 55"/>
          <p:cNvSpPr/>
          <p:nvPr/>
        </p:nvSpPr>
        <p:spPr>
          <a:xfrm>
            <a:off x="6653664" y="4451932"/>
            <a:ext cx="1653018" cy="338554"/>
          </a:xfrm>
          <a:prstGeom prst="rect">
            <a:avLst/>
          </a:prstGeom>
          <a:solidFill>
            <a:schemeClr val="bg1"/>
          </a:solidFill>
          <a:ln>
            <a:solidFill>
              <a:schemeClr val="accent4"/>
            </a:solidFill>
          </a:ln>
        </p:spPr>
        <p:txBody>
          <a:bodyPr wrap="none">
            <a:spAutoFit/>
          </a:bodyPr>
          <a:lstStyle/>
          <a:p>
            <a:pPr algn="ctr"/>
            <a:r>
              <a:rPr lang="en-US" sz="1600" b="1" dirty="0">
                <a:solidFill>
                  <a:schemeClr val="accent4"/>
                </a:solidFill>
              </a:rPr>
              <a:t>waxing gibbous</a:t>
            </a:r>
          </a:p>
        </p:txBody>
      </p:sp>
      <p:sp>
        <p:nvSpPr>
          <p:cNvPr id="32" name="Rectangle 31">
            <a:hlinkClick r:id="rId6"/>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81376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500"/>
                                        <p:tgtEl>
                                          <p:spTgt spid="5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2" grpId="0" animBg="1"/>
      <p:bldP spid="53" grpId="0" animBg="1"/>
      <p:bldP spid="54" grpId="0" animBg="1"/>
      <p:bldP spid="55" grpId="0" animBg="1"/>
      <p:bldP spid="5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7842" y="86004"/>
            <a:ext cx="7820156" cy="1323439"/>
          </a:xfrm>
          <a:prstGeom prst="rect">
            <a:avLst/>
          </a:prstGeom>
        </p:spPr>
        <p:txBody>
          <a:bodyPr wrap="square">
            <a:spAutoFit/>
          </a:bodyPr>
          <a:lstStyle/>
          <a:p>
            <a:pPr algn="ctr">
              <a:lnSpc>
                <a:spcPct val="200000"/>
              </a:lnSpc>
            </a:pPr>
            <a:r>
              <a:rPr lang="en-GB" sz="4000" b="1" dirty="0">
                <a:solidFill>
                  <a:srgbClr val="0A67A0"/>
                </a:solidFill>
              </a:rPr>
              <a:t>Escape the Planetarium </a:t>
            </a:r>
            <a:r>
              <a:rPr lang="en-GB" sz="4000" b="1" dirty="0" smtClean="0">
                <a:solidFill>
                  <a:srgbClr val="0A67A0"/>
                </a:solidFill>
              </a:rPr>
              <a:t>– </a:t>
            </a:r>
            <a:r>
              <a:rPr lang="en-GB" sz="4000" b="1" dirty="0">
                <a:solidFill>
                  <a:srgbClr val="0A67A0"/>
                </a:solidFill>
              </a:rPr>
              <a:t>Clue </a:t>
            </a:r>
            <a:r>
              <a:rPr lang="en-GB" sz="4000" b="1" dirty="0" smtClean="0">
                <a:solidFill>
                  <a:srgbClr val="0A67A0"/>
                </a:solidFill>
              </a:rPr>
              <a:t>4</a:t>
            </a:r>
            <a:endParaRPr lang="en-GB" sz="4000" b="1" dirty="0">
              <a:solidFill>
                <a:srgbClr val="0A67A0"/>
              </a:solidFill>
            </a:endParaRPr>
          </a:p>
        </p:txBody>
      </p:sp>
      <p:grpSp>
        <p:nvGrpSpPr>
          <p:cNvPr id="25" name="Group 24"/>
          <p:cNvGrpSpPr/>
          <p:nvPr/>
        </p:nvGrpSpPr>
        <p:grpSpPr>
          <a:xfrm>
            <a:off x="710229" y="5092117"/>
            <a:ext cx="7703929" cy="1101053"/>
            <a:chOff x="710229" y="5092117"/>
            <a:chExt cx="7703929" cy="1101053"/>
          </a:xfrm>
        </p:grpSpPr>
        <p:sp>
          <p:nvSpPr>
            <p:cNvPr id="14" name="Rectangle 13"/>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2605" y="5243120"/>
              <a:ext cx="6262650" cy="827799"/>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There are four things needed in order for a body to be classed as a </a:t>
              </a:r>
              <a:r>
                <a:rPr lang="en-GB" altLang="en-US" dirty="0" smtClean="0">
                  <a:solidFill>
                    <a:schemeClr val="bg1"/>
                  </a:solidFill>
                </a:rPr>
                <a:t>planet. The </a:t>
              </a:r>
              <a:r>
                <a:rPr lang="en-GB" altLang="en-US" b="1" dirty="0">
                  <a:solidFill>
                    <a:schemeClr val="bg1"/>
                  </a:solidFill>
                </a:rPr>
                <a:t>fourth</a:t>
              </a:r>
              <a:r>
                <a:rPr lang="en-GB" altLang="en-US" dirty="0">
                  <a:solidFill>
                    <a:schemeClr val="bg1"/>
                  </a:solidFill>
                </a:rPr>
                <a:t> digit on the padlock </a:t>
              </a:r>
              <a:r>
                <a:rPr lang="en-GB" altLang="en-US" dirty="0" smtClean="0">
                  <a:solidFill>
                    <a:schemeClr val="bg1"/>
                  </a:solidFill>
                </a:rPr>
                <a:t>is </a:t>
              </a:r>
              <a:r>
                <a:rPr lang="en-GB" altLang="en-US" dirty="0" smtClean="0">
                  <a:solidFill>
                    <a:schemeClr val="bg1"/>
                  </a:solidFill>
                </a:rPr>
                <a:t>four.</a:t>
              </a:r>
              <a:endParaRPr lang="en-GB" altLang="en-US" sz="2800" b="1" dirty="0">
                <a:solidFill>
                  <a:schemeClr val="bg1"/>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17" name="Rectangle 16"/>
            <p:cNvSpPr/>
            <p:nvPr/>
          </p:nvSpPr>
          <p:spPr>
            <a:xfrm>
              <a:off x="7684323" y="5303396"/>
              <a:ext cx="539314" cy="707246"/>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0A67A0"/>
                  </a:solidFill>
                </a:rPr>
                <a:t>4</a:t>
              </a:r>
              <a:endParaRPr lang="en-GB" sz="3200" b="1" dirty="0">
                <a:solidFill>
                  <a:srgbClr val="0A67A0"/>
                </a:solidFill>
              </a:endParaRPr>
            </a:p>
          </p:txBody>
        </p:sp>
      </p:grpSp>
      <p:sp>
        <p:nvSpPr>
          <p:cNvPr id="13" name="Google Shape;37;p2"/>
          <p:cNvSpPr txBox="1"/>
          <p:nvPr/>
        </p:nvSpPr>
        <p:spPr>
          <a:xfrm>
            <a:off x="710229" y="1247334"/>
            <a:ext cx="7822472" cy="584735"/>
          </a:xfrm>
          <a:prstGeom prst="rect">
            <a:avLst/>
          </a:prstGeom>
          <a:noFill/>
          <a:ln>
            <a:noFill/>
          </a:ln>
        </p:spPr>
        <p:txBody>
          <a:bodyPr spcFirstLastPara="1" wrap="square" lIns="91425" tIns="45700" rIns="91425" bIns="45700" anchor="t" anchorCtr="0">
            <a:spAutoFit/>
          </a:bodyPr>
          <a:lstStyle/>
          <a:p>
            <a:pPr>
              <a:buFont typeface="Arial" panose="020B0604020202020204" pitchFamily="34" charset="0"/>
              <a:buNone/>
            </a:pPr>
            <a:r>
              <a:rPr lang="en-GB" altLang="en-US" sz="1600" dirty="0"/>
              <a:t>Certain things mean an object in our </a:t>
            </a:r>
            <a:r>
              <a:rPr lang="en-GB" altLang="en-US" sz="1600" dirty="0" smtClean="0"/>
              <a:t>solar system </a:t>
            </a:r>
            <a:r>
              <a:rPr lang="en-GB" altLang="en-US" sz="1600" dirty="0"/>
              <a:t>can be classed as a planet. Which of these </a:t>
            </a:r>
            <a:r>
              <a:rPr lang="en-GB" altLang="en-US" sz="1600" dirty="0" smtClean="0"/>
              <a:t>criteria are </a:t>
            </a:r>
            <a:r>
              <a:rPr lang="en-GB" altLang="en-US" sz="1600" dirty="0"/>
              <a:t>they? </a:t>
            </a:r>
          </a:p>
        </p:txBody>
      </p:sp>
      <p:sp>
        <p:nvSpPr>
          <p:cNvPr id="2" name="Rectangle 1"/>
          <p:cNvSpPr/>
          <p:nvPr/>
        </p:nvSpPr>
        <p:spPr>
          <a:xfrm>
            <a:off x="1121357" y="2186887"/>
            <a:ext cx="2299359" cy="619272"/>
          </a:xfrm>
          <a:prstGeom prst="rect">
            <a:avLst/>
          </a:prstGeom>
          <a:ln w="28575">
            <a:solidFill>
              <a:srgbClr val="00649C"/>
            </a:solidFill>
          </a:ln>
        </p:spPr>
        <p:txBody>
          <a:bodyPr wrap="square">
            <a:spAutoFit/>
          </a:bodyPr>
          <a:lstStyle/>
          <a:p>
            <a:pPr algn="ctr">
              <a:lnSpc>
                <a:spcPct val="107000"/>
              </a:lnSpc>
              <a:spcAft>
                <a:spcPts val="0"/>
              </a:spcAft>
            </a:pPr>
            <a:r>
              <a:rPr lang="en-GB" sz="1600" dirty="0" smtClean="0"/>
              <a:t>It has to be roughly spherical.</a:t>
            </a:r>
            <a:endParaRPr lang="en-GB" sz="9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29"/>
          <p:cNvSpPr/>
          <p:nvPr/>
        </p:nvSpPr>
        <p:spPr>
          <a:xfrm>
            <a:off x="3543359" y="2161486"/>
            <a:ext cx="2307105" cy="830997"/>
          </a:xfrm>
          <a:prstGeom prst="rect">
            <a:avLst/>
          </a:prstGeom>
          <a:ln w="28575">
            <a:solidFill>
              <a:srgbClr val="00649C"/>
            </a:solidFill>
          </a:ln>
        </p:spPr>
        <p:txBody>
          <a:bodyPr wrap="square">
            <a:spAutoFit/>
          </a:bodyPr>
          <a:lstStyle/>
          <a:p>
            <a:pPr algn="ctr"/>
            <a:r>
              <a:rPr lang="en-GB" sz="1600" dirty="0"/>
              <a:t>It has to have been discovered by an astronomer. </a:t>
            </a:r>
            <a:endParaRPr lang="en-US" sz="1600" dirty="0"/>
          </a:p>
        </p:txBody>
      </p:sp>
      <p:sp>
        <p:nvSpPr>
          <p:cNvPr id="37" name="Rectangle 36"/>
          <p:cNvSpPr/>
          <p:nvPr/>
        </p:nvSpPr>
        <p:spPr>
          <a:xfrm>
            <a:off x="3543358" y="3119580"/>
            <a:ext cx="2307107" cy="619272"/>
          </a:xfrm>
          <a:prstGeom prst="rect">
            <a:avLst/>
          </a:prstGeom>
          <a:ln w="28575">
            <a:solidFill>
              <a:srgbClr val="00649C"/>
            </a:solidFill>
          </a:ln>
        </p:spPr>
        <p:txBody>
          <a:bodyPr wrap="square">
            <a:spAutoFit/>
          </a:bodyPr>
          <a:lstStyle/>
          <a:p>
            <a:pPr algn="ctr">
              <a:lnSpc>
                <a:spcPct val="107000"/>
              </a:lnSpc>
              <a:spcAft>
                <a:spcPts val="0"/>
              </a:spcAft>
            </a:pPr>
            <a:r>
              <a:rPr lang="en-GB" sz="1600" dirty="0"/>
              <a:t>It must not be made </a:t>
            </a:r>
            <a:r>
              <a:rPr lang="en-GB" sz="1600" dirty="0" smtClean="0"/>
              <a:t> of </a:t>
            </a:r>
            <a:r>
              <a:rPr lang="en-GB" sz="1600" dirty="0"/>
              <a:t>gas. </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8" name="Rectangle 37"/>
          <p:cNvSpPr/>
          <p:nvPr/>
        </p:nvSpPr>
        <p:spPr>
          <a:xfrm>
            <a:off x="3543357" y="3860309"/>
            <a:ext cx="2307107" cy="830997"/>
          </a:xfrm>
          <a:prstGeom prst="rect">
            <a:avLst/>
          </a:prstGeom>
          <a:ln w="28575">
            <a:solidFill>
              <a:srgbClr val="00649C"/>
            </a:solidFill>
          </a:ln>
        </p:spPr>
        <p:txBody>
          <a:bodyPr wrap="square">
            <a:spAutoFit/>
          </a:bodyPr>
          <a:lstStyle/>
          <a:p>
            <a:pPr algn="ctr"/>
            <a:r>
              <a:rPr lang="en-GB" sz="1600" dirty="0"/>
              <a:t>It cannot be seen in the sky with the </a:t>
            </a:r>
            <a:r>
              <a:rPr lang="en-GB" sz="1600" dirty="0" smtClean="0"/>
              <a:t> naked </a:t>
            </a:r>
            <a:r>
              <a:rPr lang="en-GB" sz="1600" dirty="0"/>
              <a:t>eye. </a:t>
            </a:r>
            <a:endParaRPr lang="en-US" sz="1600" dirty="0"/>
          </a:p>
        </p:txBody>
      </p:sp>
      <p:sp>
        <p:nvSpPr>
          <p:cNvPr id="39" name="Rectangle 38"/>
          <p:cNvSpPr/>
          <p:nvPr/>
        </p:nvSpPr>
        <p:spPr>
          <a:xfrm>
            <a:off x="6083358" y="3119580"/>
            <a:ext cx="1912714" cy="584775"/>
          </a:xfrm>
          <a:prstGeom prst="rect">
            <a:avLst/>
          </a:prstGeom>
          <a:ln w="28575">
            <a:solidFill>
              <a:srgbClr val="00649C"/>
            </a:solidFill>
          </a:ln>
        </p:spPr>
        <p:txBody>
          <a:bodyPr wrap="square">
            <a:spAutoFit/>
          </a:bodyPr>
          <a:lstStyle/>
          <a:p>
            <a:pPr algn="ctr"/>
            <a:r>
              <a:rPr lang="en-GB" sz="1600" dirty="0"/>
              <a:t>It must have at least one moon. </a:t>
            </a:r>
            <a:endParaRPr lang="en-US" sz="1600" dirty="0"/>
          </a:p>
        </p:txBody>
      </p:sp>
      <p:sp>
        <p:nvSpPr>
          <p:cNvPr id="40" name="Rectangle 39"/>
          <p:cNvSpPr/>
          <p:nvPr/>
        </p:nvSpPr>
        <p:spPr>
          <a:xfrm>
            <a:off x="6083357" y="3967147"/>
            <a:ext cx="1912714" cy="584775"/>
          </a:xfrm>
          <a:prstGeom prst="rect">
            <a:avLst/>
          </a:prstGeom>
          <a:ln w="28575">
            <a:noFill/>
          </a:ln>
        </p:spPr>
        <p:txBody>
          <a:bodyPr wrap="square">
            <a:spAutoFit/>
          </a:bodyPr>
          <a:lstStyle/>
          <a:p>
            <a:pPr algn="ctr"/>
            <a:r>
              <a:rPr lang="en-GB" sz="1600" dirty="0" smtClean="0"/>
              <a:t>It </a:t>
            </a:r>
            <a:r>
              <a:rPr lang="en-GB" sz="1600" dirty="0"/>
              <a:t>must once have had water on it. </a:t>
            </a:r>
            <a:endParaRPr lang="en-GB" sz="1600" dirty="0" smtClean="0"/>
          </a:p>
        </p:txBody>
      </p:sp>
      <p:sp>
        <p:nvSpPr>
          <p:cNvPr id="41" name="Rectangle 40"/>
          <p:cNvSpPr/>
          <p:nvPr/>
        </p:nvSpPr>
        <p:spPr>
          <a:xfrm>
            <a:off x="6218382" y="2262884"/>
            <a:ext cx="1667433" cy="783933"/>
          </a:xfrm>
          <a:prstGeom prst="rect">
            <a:avLst/>
          </a:prstGeom>
          <a:ln w="28575">
            <a:noFill/>
          </a:ln>
        </p:spPr>
        <p:txBody>
          <a:bodyPr wrap="square">
            <a:spAutoFit/>
          </a:bodyPr>
          <a:lstStyle/>
          <a:p>
            <a:pPr algn="ctr">
              <a:lnSpc>
                <a:spcPct val="107000"/>
              </a:lnSpc>
              <a:spcAft>
                <a:spcPts val="0"/>
              </a:spcAft>
            </a:pPr>
            <a:r>
              <a:rPr lang="en-GB" sz="1600" dirty="0" smtClean="0"/>
              <a:t>It </a:t>
            </a:r>
            <a:r>
              <a:rPr lang="en-GB" sz="1600" dirty="0"/>
              <a:t>has to orbit the Sun</a:t>
            </a:r>
            <a:r>
              <a:rPr lang="en-GB" sz="1600" dirty="0" smtClean="0"/>
              <a:t>.</a:t>
            </a:r>
          </a:p>
          <a:p>
            <a:pPr algn="ctr">
              <a:lnSpc>
                <a:spcPct val="107000"/>
              </a:lnSpc>
              <a:spcAft>
                <a:spcPts val="0"/>
              </a:spcAft>
            </a:pPr>
            <a:endParaRPr lang="en-GB" sz="900" dirty="0" smtClean="0"/>
          </a:p>
        </p:txBody>
      </p:sp>
      <p:sp>
        <p:nvSpPr>
          <p:cNvPr id="42" name="Rectangle 41"/>
          <p:cNvSpPr/>
          <p:nvPr/>
        </p:nvSpPr>
        <p:spPr>
          <a:xfrm>
            <a:off x="1121358" y="3635776"/>
            <a:ext cx="2299359" cy="1077218"/>
          </a:xfrm>
          <a:prstGeom prst="rect">
            <a:avLst/>
          </a:prstGeom>
          <a:ln w="28575">
            <a:solidFill>
              <a:srgbClr val="00649C"/>
            </a:solidFill>
          </a:ln>
        </p:spPr>
        <p:txBody>
          <a:bodyPr wrap="square">
            <a:spAutoFit/>
          </a:bodyPr>
          <a:lstStyle/>
          <a:p>
            <a:pPr algn="ctr" fontAlgn="t"/>
            <a:r>
              <a:rPr lang="en-GB" sz="1600" dirty="0"/>
              <a:t>It must be big enough to clear away any debris floating near </a:t>
            </a:r>
            <a:r>
              <a:rPr lang="en-GB" sz="1600" dirty="0" smtClean="0"/>
              <a:t>  to </a:t>
            </a:r>
            <a:r>
              <a:rPr lang="en-GB" sz="1600" dirty="0"/>
              <a:t>it.</a:t>
            </a:r>
            <a:endParaRPr lang="en-GB" sz="1600" dirty="0"/>
          </a:p>
        </p:txBody>
      </p:sp>
      <p:sp>
        <p:nvSpPr>
          <p:cNvPr id="5" name="TextBox 4"/>
          <p:cNvSpPr txBox="1"/>
          <p:nvPr/>
        </p:nvSpPr>
        <p:spPr>
          <a:xfrm>
            <a:off x="5443686" y="2468436"/>
            <a:ext cx="523225" cy="584775"/>
          </a:xfrm>
          <a:prstGeom prst="rect">
            <a:avLst/>
          </a:prstGeom>
          <a:noFill/>
        </p:spPr>
        <p:txBody>
          <a:bodyPr wrap="square" rtlCol="0">
            <a:spAutoFit/>
          </a:bodyPr>
          <a:lstStyle/>
          <a:p>
            <a:r>
              <a:rPr lang="en-GB" sz="3200" b="1" dirty="0" smtClean="0">
                <a:solidFill>
                  <a:srgbClr val="FF0000"/>
                </a:solidFill>
              </a:rPr>
              <a:t>x</a:t>
            </a:r>
            <a:endParaRPr lang="en-GB" sz="3200" b="1" dirty="0">
              <a:solidFill>
                <a:srgbClr val="FF0000"/>
              </a:solidFill>
            </a:endParaRPr>
          </a:p>
        </p:txBody>
      </p:sp>
      <p:sp>
        <p:nvSpPr>
          <p:cNvPr id="34" name="TextBox 33"/>
          <p:cNvSpPr txBox="1"/>
          <p:nvPr/>
        </p:nvSpPr>
        <p:spPr>
          <a:xfrm>
            <a:off x="5443686" y="3223909"/>
            <a:ext cx="523225" cy="584775"/>
          </a:xfrm>
          <a:prstGeom prst="rect">
            <a:avLst/>
          </a:prstGeom>
          <a:noFill/>
        </p:spPr>
        <p:txBody>
          <a:bodyPr wrap="square" rtlCol="0">
            <a:spAutoFit/>
          </a:bodyPr>
          <a:lstStyle/>
          <a:p>
            <a:r>
              <a:rPr lang="en-GB" sz="3200" b="1" dirty="0" smtClean="0">
                <a:solidFill>
                  <a:srgbClr val="FF0000"/>
                </a:solidFill>
              </a:rPr>
              <a:t>x</a:t>
            </a:r>
            <a:endParaRPr lang="en-GB" sz="3200" b="1" dirty="0">
              <a:solidFill>
                <a:srgbClr val="FF0000"/>
              </a:solidFill>
            </a:endParaRPr>
          </a:p>
        </p:txBody>
      </p:sp>
      <p:sp>
        <p:nvSpPr>
          <p:cNvPr id="35" name="TextBox 34"/>
          <p:cNvSpPr txBox="1"/>
          <p:nvPr/>
        </p:nvSpPr>
        <p:spPr>
          <a:xfrm>
            <a:off x="5443686" y="4167656"/>
            <a:ext cx="523225" cy="584775"/>
          </a:xfrm>
          <a:prstGeom prst="rect">
            <a:avLst/>
          </a:prstGeom>
          <a:noFill/>
        </p:spPr>
        <p:txBody>
          <a:bodyPr wrap="square" rtlCol="0">
            <a:spAutoFit/>
          </a:bodyPr>
          <a:lstStyle/>
          <a:p>
            <a:r>
              <a:rPr lang="en-GB" sz="3200" b="1" dirty="0" smtClean="0">
                <a:solidFill>
                  <a:srgbClr val="FF0000"/>
                </a:solidFill>
              </a:rPr>
              <a:t>x</a:t>
            </a:r>
            <a:endParaRPr lang="en-GB" sz="3200" b="1" dirty="0">
              <a:solidFill>
                <a:srgbClr val="FF0000"/>
              </a:solidFill>
            </a:endParaRPr>
          </a:p>
        </p:txBody>
      </p:sp>
      <p:sp>
        <p:nvSpPr>
          <p:cNvPr id="36" name="TextBox 35"/>
          <p:cNvSpPr txBox="1"/>
          <p:nvPr/>
        </p:nvSpPr>
        <p:spPr>
          <a:xfrm>
            <a:off x="7641580" y="3228249"/>
            <a:ext cx="523225" cy="584775"/>
          </a:xfrm>
          <a:prstGeom prst="rect">
            <a:avLst/>
          </a:prstGeom>
          <a:noFill/>
        </p:spPr>
        <p:txBody>
          <a:bodyPr wrap="square" rtlCol="0">
            <a:spAutoFit/>
          </a:bodyPr>
          <a:lstStyle/>
          <a:p>
            <a:r>
              <a:rPr lang="en-GB" sz="3200" b="1" dirty="0" smtClean="0">
                <a:solidFill>
                  <a:srgbClr val="FF0000"/>
                </a:solidFill>
              </a:rPr>
              <a:t>x</a:t>
            </a:r>
            <a:endParaRPr lang="en-GB" sz="3200" b="1" dirty="0">
              <a:solidFill>
                <a:srgbClr val="FF0000"/>
              </a:solidFill>
            </a:endParaRPr>
          </a:p>
        </p:txBody>
      </p:sp>
      <p:sp>
        <p:nvSpPr>
          <p:cNvPr id="6" name="Rectangle 5"/>
          <p:cNvSpPr/>
          <p:nvPr/>
        </p:nvSpPr>
        <p:spPr>
          <a:xfrm>
            <a:off x="6083357" y="2161486"/>
            <a:ext cx="1912714" cy="830997"/>
          </a:xfrm>
          <a:prstGeom prst="rect">
            <a:avLst/>
          </a:prstGeom>
          <a:no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6095742" y="3855358"/>
            <a:ext cx="1912714" cy="830997"/>
          </a:xfrm>
          <a:prstGeom prst="rect">
            <a:avLst/>
          </a:prstGeom>
          <a:no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p:cNvSpPr txBox="1"/>
          <p:nvPr/>
        </p:nvSpPr>
        <p:spPr>
          <a:xfrm>
            <a:off x="7641580" y="4142738"/>
            <a:ext cx="523225" cy="584775"/>
          </a:xfrm>
          <a:prstGeom prst="rect">
            <a:avLst/>
          </a:prstGeom>
          <a:noFill/>
        </p:spPr>
        <p:txBody>
          <a:bodyPr wrap="square" rtlCol="0">
            <a:spAutoFit/>
          </a:bodyPr>
          <a:lstStyle/>
          <a:p>
            <a:r>
              <a:rPr lang="en-GB" sz="3200" b="1" dirty="0" smtClean="0">
                <a:solidFill>
                  <a:srgbClr val="FF0000"/>
                </a:solidFill>
              </a:rPr>
              <a:t>x</a:t>
            </a:r>
            <a:endParaRPr lang="en-GB" sz="3200" b="1" dirty="0">
              <a:solidFill>
                <a:srgbClr val="FF0000"/>
              </a:solidFill>
            </a:endParaRPr>
          </a:p>
        </p:txBody>
      </p:sp>
      <p:sp>
        <p:nvSpPr>
          <p:cNvPr id="26" name="Rectangle 25"/>
          <p:cNvSpPr/>
          <p:nvPr/>
        </p:nvSpPr>
        <p:spPr>
          <a:xfrm>
            <a:off x="1121357" y="2932991"/>
            <a:ext cx="2299359" cy="584775"/>
          </a:xfrm>
          <a:prstGeom prst="rect">
            <a:avLst/>
          </a:prstGeom>
          <a:ln w="28575">
            <a:solidFill>
              <a:srgbClr val="00649C"/>
            </a:solidFill>
          </a:ln>
        </p:spPr>
        <p:txBody>
          <a:bodyPr wrap="square">
            <a:spAutoFit/>
          </a:bodyPr>
          <a:lstStyle/>
          <a:p>
            <a:pPr algn="ctr" fontAlgn="t"/>
            <a:r>
              <a:rPr lang="en-GB" sz="1600" dirty="0"/>
              <a:t>It must not orbit another planet.</a:t>
            </a:r>
          </a:p>
        </p:txBody>
      </p:sp>
      <p:sp>
        <p:nvSpPr>
          <p:cNvPr id="27" name="Rectangle 26">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5377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500"/>
                                        <p:tgtEl>
                                          <p:spTgt spid="3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fade">
                                      <p:cBhvr>
                                        <p:cTn id="27" dur="500"/>
                                        <p:tgtEl>
                                          <p:spTgt spid="5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4" grpId="0"/>
      <p:bldP spid="35" grpId="0"/>
      <p:bldP spid="36" grpId="0"/>
      <p:bldP spid="5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7842" y="86004"/>
            <a:ext cx="7820156" cy="1323439"/>
          </a:xfrm>
          <a:prstGeom prst="rect">
            <a:avLst/>
          </a:prstGeom>
        </p:spPr>
        <p:txBody>
          <a:bodyPr wrap="square">
            <a:spAutoFit/>
          </a:bodyPr>
          <a:lstStyle/>
          <a:p>
            <a:pPr algn="ctr">
              <a:lnSpc>
                <a:spcPct val="200000"/>
              </a:lnSpc>
            </a:pPr>
            <a:r>
              <a:rPr lang="en-GB" sz="4000" b="1" dirty="0">
                <a:solidFill>
                  <a:srgbClr val="0A67A0"/>
                </a:solidFill>
              </a:rPr>
              <a:t>Escape the Planetarium </a:t>
            </a:r>
            <a:r>
              <a:rPr lang="en-GB" sz="4000" b="1" dirty="0" smtClean="0">
                <a:solidFill>
                  <a:srgbClr val="0A67A0"/>
                </a:solidFill>
              </a:rPr>
              <a:t>– </a:t>
            </a:r>
            <a:r>
              <a:rPr lang="en-GB" sz="4000" b="1" dirty="0">
                <a:solidFill>
                  <a:srgbClr val="0A67A0"/>
                </a:solidFill>
              </a:rPr>
              <a:t>Clue 5</a:t>
            </a:r>
          </a:p>
        </p:txBody>
      </p:sp>
      <p:grpSp>
        <p:nvGrpSpPr>
          <p:cNvPr id="25" name="Group 24"/>
          <p:cNvGrpSpPr/>
          <p:nvPr/>
        </p:nvGrpSpPr>
        <p:grpSpPr>
          <a:xfrm>
            <a:off x="710229" y="5092117"/>
            <a:ext cx="7703929" cy="1101053"/>
            <a:chOff x="710229" y="5092117"/>
            <a:chExt cx="7703929" cy="1101053"/>
          </a:xfrm>
        </p:grpSpPr>
        <p:sp>
          <p:nvSpPr>
            <p:cNvPr id="14" name="Rectangle 13"/>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2605" y="5243120"/>
              <a:ext cx="6262650" cy="827799"/>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dirty="0">
                  <a:solidFill>
                    <a:schemeClr val="bg1"/>
                  </a:solidFill>
                </a:rPr>
                <a:t>The letters e, n, s, e, v rearranged spells ‘seven’.</a:t>
              </a:r>
              <a:endParaRPr lang="en-GB" altLang="en-US" b="1" dirty="0">
                <a:solidFill>
                  <a:schemeClr val="bg1"/>
                </a:solidFill>
              </a:endParaRPr>
            </a:p>
            <a:p>
              <a:pPr>
                <a:spcBef>
                  <a:spcPct val="0"/>
                </a:spcBef>
              </a:pPr>
              <a:r>
                <a:rPr lang="en-GB" altLang="en-US" dirty="0">
                  <a:solidFill>
                    <a:schemeClr val="bg1"/>
                  </a:solidFill>
                </a:rPr>
                <a:t>The </a:t>
              </a:r>
              <a:r>
                <a:rPr lang="en-GB" altLang="en-US" b="1" dirty="0">
                  <a:solidFill>
                    <a:schemeClr val="bg1"/>
                  </a:solidFill>
                </a:rPr>
                <a:t>fifth</a:t>
              </a:r>
              <a:r>
                <a:rPr lang="en-GB" altLang="en-US" dirty="0">
                  <a:solidFill>
                    <a:schemeClr val="bg1"/>
                  </a:solidFill>
                </a:rPr>
                <a:t> digit on the padlock </a:t>
              </a:r>
              <a:r>
                <a:rPr lang="en-GB" altLang="en-US" dirty="0" smtClean="0">
                  <a:solidFill>
                    <a:schemeClr val="bg1"/>
                  </a:solidFill>
                </a:rPr>
                <a:t>is </a:t>
              </a:r>
              <a:r>
                <a:rPr lang="en-GB" dirty="0"/>
                <a:t>seven</a:t>
              </a:r>
              <a:r>
                <a:rPr lang="en-GB" altLang="en-US" b="1" dirty="0" smtClean="0">
                  <a:solidFill>
                    <a:schemeClr val="bg1"/>
                  </a:solidFill>
                </a:rPr>
                <a:t> </a:t>
              </a:r>
              <a:r>
                <a:rPr lang="en-GB" altLang="en-US" dirty="0" smtClean="0">
                  <a:solidFill>
                    <a:schemeClr val="bg1"/>
                  </a:solidFill>
                </a:rPr>
                <a:t>.</a:t>
              </a:r>
              <a:endParaRPr lang="en-GB" altLang="en-US" b="1" dirty="0">
                <a:solidFill>
                  <a:schemeClr val="bg1"/>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17" name="Rectangle 16"/>
            <p:cNvSpPr/>
            <p:nvPr/>
          </p:nvSpPr>
          <p:spPr>
            <a:xfrm>
              <a:off x="7684323" y="5303396"/>
              <a:ext cx="539314" cy="707246"/>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A67A0"/>
                  </a:solidFill>
                </a:rPr>
                <a:t>7</a:t>
              </a:r>
            </a:p>
          </p:txBody>
        </p:sp>
      </p:grpSp>
      <p:sp>
        <p:nvSpPr>
          <p:cNvPr id="13" name="Google Shape;37;p2"/>
          <p:cNvSpPr txBox="1"/>
          <p:nvPr/>
        </p:nvSpPr>
        <p:spPr>
          <a:xfrm>
            <a:off x="710229" y="1247334"/>
            <a:ext cx="7822472" cy="338514"/>
          </a:xfrm>
          <a:prstGeom prst="rect">
            <a:avLst/>
          </a:prstGeom>
          <a:noFill/>
          <a:ln>
            <a:noFill/>
          </a:ln>
        </p:spPr>
        <p:txBody>
          <a:bodyPr spcFirstLastPara="1" wrap="square" lIns="91425" tIns="45700" rIns="91425" bIns="45700" anchor="t" anchorCtr="0">
            <a:spAutoFit/>
          </a:bodyPr>
          <a:lstStyle/>
          <a:p>
            <a:pPr algn="ctr">
              <a:buFont typeface="Arial" panose="020B0604020202020204" pitchFamily="34" charset="0"/>
              <a:buNone/>
              <a:defRPr/>
            </a:pPr>
            <a:r>
              <a:rPr lang="en-GB" altLang="en-US" sz="1600" dirty="0"/>
              <a:t>Read the clues about forces and write the answer with one letter in each box.</a:t>
            </a:r>
          </a:p>
        </p:txBody>
      </p:sp>
      <p:sp>
        <p:nvSpPr>
          <p:cNvPr id="4" name="Rectangle 3"/>
          <p:cNvSpPr/>
          <p:nvPr/>
        </p:nvSpPr>
        <p:spPr>
          <a:xfrm>
            <a:off x="868274" y="2374098"/>
            <a:ext cx="7386262" cy="338554"/>
          </a:xfrm>
          <a:prstGeom prst="rect">
            <a:avLst/>
          </a:prstGeom>
        </p:spPr>
        <p:txBody>
          <a:bodyPr wrap="square">
            <a:spAutoFit/>
          </a:bodyPr>
          <a:lstStyle/>
          <a:p>
            <a:r>
              <a:rPr lang="en-GB" altLang="en-US" sz="1600" dirty="0" smtClean="0"/>
              <a:t>71% </a:t>
            </a:r>
            <a:r>
              <a:rPr lang="en-GB" altLang="en-US" sz="1600" dirty="0"/>
              <a:t>of the Earth’s surface is covered in this. </a:t>
            </a:r>
            <a:endParaRPr lang="en-GB" sz="1600" dirty="0"/>
          </a:p>
        </p:txBody>
      </p:sp>
      <p:sp>
        <p:nvSpPr>
          <p:cNvPr id="18" name="Rectangle 17"/>
          <p:cNvSpPr/>
          <p:nvPr/>
        </p:nvSpPr>
        <p:spPr>
          <a:xfrm>
            <a:off x="880458" y="2801829"/>
            <a:ext cx="7386262" cy="338554"/>
          </a:xfrm>
          <a:prstGeom prst="rect">
            <a:avLst/>
          </a:prstGeom>
        </p:spPr>
        <p:txBody>
          <a:bodyPr wrap="square">
            <a:spAutoFit/>
          </a:bodyPr>
          <a:lstStyle/>
          <a:p>
            <a:pPr>
              <a:buFont typeface="Arial" panose="020B0604020202020204" pitchFamily="34" charset="0"/>
              <a:buNone/>
              <a:defRPr/>
            </a:pPr>
            <a:r>
              <a:rPr lang="en-GB" altLang="en-US" sz="1600" dirty="0"/>
              <a:t>21% of the Earth’s atmosphere is made up of this. </a:t>
            </a:r>
            <a:endParaRPr lang="en-GB" altLang="en-US" sz="1600" dirty="0">
              <a:solidFill>
                <a:srgbClr val="00B050"/>
              </a:solidFill>
              <a:highlight>
                <a:srgbClr val="FFFF00"/>
              </a:highlight>
            </a:endParaRPr>
          </a:p>
        </p:txBody>
      </p:sp>
      <p:sp>
        <p:nvSpPr>
          <p:cNvPr id="19" name="Rectangle 18"/>
          <p:cNvSpPr/>
          <p:nvPr/>
        </p:nvSpPr>
        <p:spPr>
          <a:xfrm>
            <a:off x="880458" y="3218152"/>
            <a:ext cx="7386262" cy="338554"/>
          </a:xfrm>
          <a:prstGeom prst="rect">
            <a:avLst/>
          </a:prstGeom>
        </p:spPr>
        <p:txBody>
          <a:bodyPr wrap="square">
            <a:spAutoFit/>
          </a:bodyPr>
          <a:lstStyle/>
          <a:p>
            <a:pPr>
              <a:buFont typeface="Arial" panose="020B0604020202020204" pitchFamily="34" charset="0"/>
              <a:buNone/>
              <a:defRPr/>
            </a:pPr>
            <a:r>
              <a:rPr lang="en-GB" altLang="en-US" sz="1600" dirty="0"/>
              <a:t>The Earth, other planets and the Sun make up this. </a:t>
            </a:r>
            <a:endParaRPr lang="en-GB" altLang="en-US" sz="1600" dirty="0">
              <a:solidFill>
                <a:srgbClr val="00B050"/>
              </a:solidFill>
            </a:endParaRPr>
          </a:p>
        </p:txBody>
      </p:sp>
      <p:sp>
        <p:nvSpPr>
          <p:cNvPr id="20" name="Rectangle 19"/>
          <p:cNvSpPr/>
          <p:nvPr/>
        </p:nvSpPr>
        <p:spPr>
          <a:xfrm>
            <a:off x="892642" y="3645883"/>
            <a:ext cx="7386262" cy="338554"/>
          </a:xfrm>
          <a:prstGeom prst="rect">
            <a:avLst/>
          </a:prstGeom>
        </p:spPr>
        <p:txBody>
          <a:bodyPr wrap="square">
            <a:spAutoFit/>
          </a:bodyPr>
          <a:lstStyle/>
          <a:p>
            <a:pPr>
              <a:buFont typeface="Arial" panose="020B0604020202020204" pitchFamily="34" charset="0"/>
              <a:buNone/>
              <a:defRPr/>
            </a:pPr>
            <a:r>
              <a:rPr lang="en-GB" altLang="en-US" sz="1600" dirty="0"/>
              <a:t>When viewed from space, much of Earth is covered in this. </a:t>
            </a:r>
            <a:endParaRPr lang="en-GB" altLang="en-US" sz="1600" dirty="0">
              <a:solidFill>
                <a:srgbClr val="00B050"/>
              </a:solidFill>
            </a:endParaRPr>
          </a:p>
        </p:txBody>
      </p:sp>
      <p:sp>
        <p:nvSpPr>
          <p:cNvPr id="5" name="Rectangle 4"/>
          <p:cNvSpPr/>
          <p:nvPr/>
        </p:nvSpPr>
        <p:spPr>
          <a:xfrm>
            <a:off x="6228850" y="3622148"/>
            <a:ext cx="1603324" cy="369332"/>
          </a:xfrm>
          <a:prstGeom prst="rect">
            <a:avLst/>
          </a:prstGeom>
        </p:spPr>
        <p:txBody>
          <a:bodyPr wrap="none">
            <a:spAutoFit/>
          </a:bodyPr>
          <a:lstStyle/>
          <a:p>
            <a:pPr>
              <a:buFont typeface="Arial" panose="020B0604020202020204" pitchFamily="34" charset="0"/>
              <a:buNone/>
              <a:defRPr/>
            </a:pPr>
            <a:r>
              <a:rPr lang="en-GB" altLang="en-US" b="1" dirty="0">
                <a:solidFill>
                  <a:schemeClr val="accent4"/>
                </a:solidFill>
              </a:rPr>
              <a:t>wat</a:t>
            </a:r>
            <a:r>
              <a:rPr lang="en-GB" altLang="en-US" b="1" dirty="0">
                <a:solidFill>
                  <a:schemeClr val="accent4"/>
                </a:solidFill>
                <a:highlight>
                  <a:srgbClr val="FFFF00"/>
                </a:highlight>
              </a:rPr>
              <a:t>e</a:t>
            </a:r>
            <a:r>
              <a:rPr lang="en-GB" altLang="en-US" b="1" dirty="0">
                <a:solidFill>
                  <a:schemeClr val="accent4"/>
                </a:solidFill>
              </a:rPr>
              <a:t>r </a:t>
            </a:r>
            <a:r>
              <a:rPr lang="en-GB" altLang="en-US" b="1" dirty="0">
                <a:solidFill>
                  <a:schemeClr val="accent4"/>
                </a:solidFill>
                <a:highlight>
                  <a:srgbClr val="FFFF00"/>
                </a:highlight>
              </a:rPr>
              <a:t>v</a:t>
            </a:r>
            <a:r>
              <a:rPr lang="en-GB" altLang="en-US" b="1" dirty="0">
                <a:solidFill>
                  <a:schemeClr val="accent4"/>
                </a:solidFill>
              </a:rPr>
              <a:t>apour</a:t>
            </a:r>
          </a:p>
        </p:txBody>
      </p:sp>
      <p:sp>
        <p:nvSpPr>
          <p:cNvPr id="6" name="Rectangle 5"/>
          <p:cNvSpPr/>
          <p:nvPr/>
        </p:nvSpPr>
        <p:spPr>
          <a:xfrm>
            <a:off x="5555947" y="3171161"/>
            <a:ext cx="1633781" cy="369332"/>
          </a:xfrm>
          <a:prstGeom prst="rect">
            <a:avLst/>
          </a:prstGeom>
        </p:spPr>
        <p:txBody>
          <a:bodyPr wrap="none">
            <a:spAutoFit/>
          </a:bodyPr>
          <a:lstStyle/>
          <a:p>
            <a:r>
              <a:rPr lang="en-GB" altLang="en-US" b="1" dirty="0" smtClean="0">
                <a:solidFill>
                  <a:schemeClr val="accent4"/>
                </a:solidFill>
                <a:highlight>
                  <a:srgbClr val="FFFF00"/>
                </a:highlight>
              </a:rPr>
              <a:t>s</a:t>
            </a:r>
            <a:r>
              <a:rPr lang="en-GB" altLang="en-US" b="1" dirty="0" smtClean="0">
                <a:solidFill>
                  <a:schemeClr val="accent4"/>
                </a:solidFill>
              </a:rPr>
              <a:t>olar system </a:t>
            </a:r>
            <a:endParaRPr lang="en-GB" b="1" dirty="0">
              <a:solidFill>
                <a:schemeClr val="accent4"/>
              </a:solidFill>
            </a:endParaRPr>
          </a:p>
        </p:txBody>
      </p:sp>
      <p:sp>
        <p:nvSpPr>
          <p:cNvPr id="7" name="Rectangle 6"/>
          <p:cNvSpPr/>
          <p:nvPr/>
        </p:nvSpPr>
        <p:spPr>
          <a:xfrm>
            <a:off x="5432863" y="2780736"/>
            <a:ext cx="922047" cy="369332"/>
          </a:xfrm>
          <a:prstGeom prst="rect">
            <a:avLst/>
          </a:prstGeom>
        </p:spPr>
        <p:txBody>
          <a:bodyPr wrap="none">
            <a:spAutoFit/>
          </a:bodyPr>
          <a:lstStyle/>
          <a:p>
            <a:pPr>
              <a:buFont typeface="Arial" panose="020B0604020202020204" pitchFamily="34" charset="0"/>
              <a:buNone/>
              <a:defRPr/>
            </a:pPr>
            <a:r>
              <a:rPr lang="en-GB" altLang="en-US" b="1" dirty="0">
                <a:solidFill>
                  <a:schemeClr val="accent4"/>
                </a:solidFill>
              </a:rPr>
              <a:t>oxyge</a:t>
            </a:r>
            <a:r>
              <a:rPr lang="en-GB" altLang="en-US" b="1" dirty="0">
                <a:solidFill>
                  <a:schemeClr val="accent4"/>
                </a:solidFill>
                <a:highlight>
                  <a:srgbClr val="FFFF00"/>
                </a:highlight>
              </a:rPr>
              <a:t>n</a:t>
            </a:r>
          </a:p>
        </p:txBody>
      </p:sp>
      <p:sp>
        <p:nvSpPr>
          <p:cNvPr id="8" name="Rectangle 7"/>
          <p:cNvSpPr/>
          <p:nvPr/>
        </p:nvSpPr>
        <p:spPr>
          <a:xfrm>
            <a:off x="4877200" y="2350840"/>
            <a:ext cx="801823" cy="369332"/>
          </a:xfrm>
          <a:prstGeom prst="rect">
            <a:avLst/>
          </a:prstGeom>
        </p:spPr>
        <p:txBody>
          <a:bodyPr wrap="none">
            <a:spAutoFit/>
          </a:bodyPr>
          <a:lstStyle/>
          <a:p>
            <a:pPr>
              <a:buFont typeface="Arial" panose="020B0604020202020204" pitchFamily="34" charset="0"/>
              <a:buNone/>
              <a:defRPr/>
            </a:pPr>
            <a:r>
              <a:rPr lang="en-GB" altLang="en-US" b="1" dirty="0">
                <a:solidFill>
                  <a:schemeClr val="accent4"/>
                </a:solidFill>
              </a:rPr>
              <a:t>wat</a:t>
            </a:r>
            <a:r>
              <a:rPr lang="en-GB" altLang="en-US" b="1" dirty="0">
                <a:solidFill>
                  <a:schemeClr val="accent4"/>
                </a:solidFill>
                <a:highlight>
                  <a:srgbClr val="FFFF00"/>
                </a:highlight>
              </a:rPr>
              <a:t>e</a:t>
            </a:r>
            <a:r>
              <a:rPr lang="en-GB" altLang="en-US" b="1" dirty="0">
                <a:solidFill>
                  <a:schemeClr val="accent4"/>
                </a:solidFill>
              </a:rPr>
              <a:t>r</a:t>
            </a:r>
          </a:p>
        </p:txBody>
      </p:sp>
      <p:sp>
        <p:nvSpPr>
          <p:cNvPr id="26" name="Rectangle 25"/>
          <p:cNvSpPr/>
          <p:nvPr/>
        </p:nvSpPr>
        <p:spPr>
          <a:xfrm>
            <a:off x="710229" y="1797128"/>
            <a:ext cx="7603006" cy="2911506"/>
          </a:xfrm>
          <a:prstGeom prst="rect">
            <a:avLst/>
          </a:prstGeom>
          <a:no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9946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7842" y="86004"/>
            <a:ext cx="7820156" cy="1323439"/>
          </a:xfrm>
          <a:prstGeom prst="rect">
            <a:avLst/>
          </a:prstGeom>
        </p:spPr>
        <p:txBody>
          <a:bodyPr wrap="square">
            <a:spAutoFit/>
          </a:bodyPr>
          <a:lstStyle/>
          <a:p>
            <a:pPr algn="ctr">
              <a:lnSpc>
                <a:spcPct val="200000"/>
              </a:lnSpc>
            </a:pPr>
            <a:r>
              <a:rPr lang="en-GB" sz="4000" b="1" dirty="0">
                <a:solidFill>
                  <a:srgbClr val="0A67A0"/>
                </a:solidFill>
              </a:rPr>
              <a:t>Escape the Planetarium </a:t>
            </a:r>
            <a:r>
              <a:rPr lang="en-GB" sz="4000" b="1" dirty="0" smtClean="0">
                <a:solidFill>
                  <a:srgbClr val="0A67A0"/>
                </a:solidFill>
              </a:rPr>
              <a:t>– </a:t>
            </a:r>
            <a:r>
              <a:rPr lang="en-GB" sz="4000" b="1" dirty="0">
                <a:solidFill>
                  <a:srgbClr val="0A67A0"/>
                </a:solidFill>
              </a:rPr>
              <a:t>Clue </a:t>
            </a:r>
            <a:r>
              <a:rPr lang="en-GB" sz="4000" b="1" dirty="0" smtClean="0">
                <a:solidFill>
                  <a:srgbClr val="0A67A0"/>
                </a:solidFill>
              </a:rPr>
              <a:t>6</a:t>
            </a:r>
            <a:endParaRPr lang="en-GB" sz="4000" b="1" dirty="0">
              <a:solidFill>
                <a:srgbClr val="0A67A0"/>
              </a:solidFill>
            </a:endParaRPr>
          </a:p>
        </p:txBody>
      </p:sp>
      <p:grpSp>
        <p:nvGrpSpPr>
          <p:cNvPr id="25" name="Group 24"/>
          <p:cNvGrpSpPr/>
          <p:nvPr/>
        </p:nvGrpSpPr>
        <p:grpSpPr>
          <a:xfrm>
            <a:off x="710229" y="4993635"/>
            <a:ext cx="7703929" cy="1189026"/>
            <a:chOff x="710229" y="4993635"/>
            <a:chExt cx="7703929" cy="1189026"/>
          </a:xfrm>
        </p:grpSpPr>
        <p:sp>
          <p:nvSpPr>
            <p:cNvPr id="14" name="Rectangle 13"/>
            <p:cNvSpPr/>
            <p:nvPr/>
          </p:nvSpPr>
          <p:spPr>
            <a:xfrm>
              <a:off x="710229" y="4993635"/>
              <a:ext cx="7703929" cy="118902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2605" y="5092116"/>
              <a:ext cx="6262650" cy="978803"/>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12 + 28 + 24 = 64</a:t>
              </a:r>
            </a:p>
            <a:p>
              <a:pPr>
                <a:spcBef>
                  <a:spcPct val="0"/>
                </a:spcBef>
              </a:pPr>
              <a:r>
                <a:rPr lang="en-GB" altLang="en-US" dirty="0">
                  <a:solidFill>
                    <a:schemeClr val="bg1"/>
                  </a:solidFill>
                </a:rPr>
                <a:t>64 ÷ 8 = </a:t>
              </a:r>
              <a:r>
                <a:rPr lang="en-GB" altLang="en-US" dirty="0" smtClean="0">
                  <a:solidFill>
                    <a:schemeClr val="bg1"/>
                  </a:solidFill>
                </a:rPr>
                <a:t>8 </a:t>
              </a:r>
            </a:p>
            <a:p>
              <a:pPr>
                <a:spcBef>
                  <a:spcPct val="0"/>
                </a:spcBef>
              </a:pPr>
              <a:r>
                <a:rPr lang="en-GB" altLang="en-US" dirty="0" smtClean="0">
                  <a:solidFill>
                    <a:schemeClr val="bg1"/>
                  </a:solidFill>
                </a:rPr>
                <a:t>The </a:t>
              </a:r>
              <a:r>
                <a:rPr lang="en-GB" altLang="en-US" b="1" dirty="0">
                  <a:solidFill>
                    <a:schemeClr val="bg1"/>
                  </a:solidFill>
                </a:rPr>
                <a:t>sixth</a:t>
              </a:r>
              <a:r>
                <a:rPr lang="en-GB" altLang="en-US" dirty="0">
                  <a:solidFill>
                    <a:schemeClr val="bg1"/>
                  </a:solidFill>
                </a:rPr>
                <a:t> digit on the padlock </a:t>
              </a:r>
              <a:r>
                <a:rPr lang="en-GB" altLang="en-US" dirty="0" smtClean="0">
                  <a:solidFill>
                    <a:schemeClr val="bg1"/>
                  </a:solidFill>
                </a:rPr>
                <a:t>is </a:t>
              </a:r>
              <a:r>
                <a:rPr lang="en-GB" dirty="0"/>
                <a:t>eight</a:t>
              </a:r>
              <a:r>
                <a:rPr lang="en-GB" altLang="en-US" dirty="0" smtClean="0">
                  <a:solidFill>
                    <a:schemeClr val="bg1"/>
                  </a:solidFill>
                </a:rPr>
                <a:t>.</a:t>
              </a:r>
              <a:endParaRPr lang="en-GB" altLang="en-US" sz="2800" b="1" dirty="0">
                <a:solidFill>
                  <a:schemeClr val="bg1"/>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17" name="Rectangle 16"/>
            <p:cNvSpPr/>
            <p:nvPr/>
          </p:nvSpPr>
          <p:spPr>
            <a:xfrm>
              <a:off x="7684323" y="5303396"/>
              <a:ext cx="539314" cy="707246"/>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0A67A0"/>
                  </a:solidFill>
                </a:rPr>
                <a:t>8</a:t>
              </a:r>
              <a:endParaRPr lang="en-GB" sz="3200" b="1" dirty="0">
                <a:solidFill>
                  <a:srgbClr val="0A67A0"/>
                </a:solidFill>
              </a:endParaRPr>
            </a:p>
          </p:txBody>
        </p:sp>
      </p:grpSp>
      <p:sp>
        <p:nvSpPr>
          <p:cNvPr id="4" name="Rectangle 3"/>
          <p:cNvSpPr/>
          <p:nvPr/>
        </p:nvSpPr>
        <p:spPr>
          <a:xfrm>
            <a:off x="829433" y="2092638"/>
            <a:ext cx="7386262" cy="2308324"/>
          </a:xfrm>
          <a:prstGeom prst="rect">
            <a:avLst/>
          </a:prstGeom>
        </p:spPr>
        <p:txBody>
          <a:bodyPr wrap="square">
            <a:spAutoFit/>
          </a:bodyPr>
          <a:lstStyle/>
          <a:p>
            <a:pPr algn="ctr">
              <a:lnSpc>
                <a:spcPct val="150000"/>
              </a:lnSpc>
              <a:buFont typeface="Arial" panose="020B0604020202020204" pitchFamily="34" charset="0"/>
              <a:buNone/>
            </a:pPr>
            <a:r>
              <a:rPr lang="en-GB" altLang="en-US" sz="1600" dirty="0"/>
              <a:t>The number of months it takes for the Earth to orbit the Sun </a:t>
            </a:r>
            <a:endParaRPr lang="en-GB" altLang="en-US" sz="1600" dirty="0" smtClean="0"/>
          </a:p>
          <a:p>
            <a:pPr algn="ctr">
              <a:lnSpc>
                <a:spcPct val="150000"/>
              </a:lnSpc>
              <a:buFont typeface="Arial" panose="020B0604020202020204" pitchFamily="34" charset="0"/>
              <a:buNone/>
            </a:pPr>
            <a:r>
              <a:rPr lang="en-GB" altLang="en-US" sz="1600" dirty="0" smtClean="0"/>
              <a:t>+</a:t>
            </a:r>
            <a:endParaRPr lang="en-GB" altLang="en-US" sz="1600" dirty="0"/>
          </a:p>
          <a:p>
            <a:pPr algn="ctr">
              <a:lnSpc>
                <a:spcPct val="150000"/>
              </a:lnSpc>
              <a:buFont typeface="Arial" panose="020B0604020202020204" pitchFamily="34" charset="0"/>
              <a:buNone/>
            </a:pPr>
            <a:r>
              <a:rPr lang="en-GB" altLang="en-US" sz="1600" dirty="0"/>
              <a:t>The number of days it takes for the Moon to orbit the </a:t>
            </a:r>
            <a:r>
              <a:rPr lang="en-GB" altLang="en-US" sz="1600" dirty="0" smtClean="0"/>
              <a:t>Earth</a:t>
            </a:r>
            <a:endParaRPr lang="en-GB" altLang="en-US" sz="1600" dirty="0">
              <a:solidFill>
                <a:srgbClr val="00B050"/>
              </a:solidFill>
            </a:endParaRPr>
          </a:p>
          <a:p>
            <a:pPr algn="ctr">
              <a:lnSpc>
                <a:spcPct val="150000"/>
              </a:lnSpc>
              <a:buFont typeface="Arial" panose="020B0604020202020204" pitchFamily="34" charset="0"/>
              <a:buNone/>
            </a:pPr>
            <a:r>
              <a:rPr lang="en-GB" altLang="en-US" sz="1600" dirty="0"/>
              <a:t>+</a:t>
            </a:r>
          </a:p>
          <a:p>
            <a:pPr algn="ctr">
              <a:lnSpc>
                <a:spcPct val="150000"/>
              </a:lnSpc>
              <a:buFont typeface="Arial" panose="020B0604020202020204" pitchFamily="34" charset="0"/>
              <a:buNone/>
            </a:pPr>
            <a:r>
              <a:rPr lang="en-GB" altLang="en-US" sz="1600" dirty="0"/>
              <a:t>The number of hours it takes for the Earth to rotate on its axis </a:t>
            </a:r>
            <a:endParaRPr lang="en-GB" altLang="en-US" sz="1600" dirty="0">
              <a:solidFill>
                <a:srgbClr val="00B050"/>
              </a:solidFill>
            </a:endParaRPr>
          </a:p>
          <a:p>
            <a:pPr algn="ctr">
              <a:lnSpc>
                <a:spcPct val="150000"/>
              </a:lnSpc>
              <a:buFont typeface="Arial" panose="020B0604020202020204" pitchFamily="34" charset="0"/>
              <a:buNone/>
            </a:pPr>
            <a:r>
              <a:rPr lang="en-GB" altLang="en-US" sz="1600" dirty="0"/>
              <a:t>Divide this total by 8</a:t>
            </a:r>
          </a:p>
        </p:txBody>
      </p:sp>
      <p:sp>
        <p:nvSpPr>
          <p:cNvPr id="8" name="Rectangle 7"/>
          <p:cNvSpPr/>
          <p:nvPr/>
        </p:nvSpPr>
        <p:spPr>
          <a:xfrm>
            <a:off x="7285926" y="2176720"/>
            <a:ext cx="401072" cy="369332"/>
          </a:xfrm>
          <a:prstGeom prst="rect">
            <a:avLst/>
          </a:prstGeom>
        </p:spPr>
        <p:txBody>
          <a:bodyPr wrap="none">
            <a:spAutoFit/>
          </a:bodyPr>
          <a:lstStyle/>
          <a:p>
            <a:pPr>
              <a:buFont typeface="Arial" panose="020B0604020202020204" pitchFamily="34" charset="0"/>
              <a:buNone/>
              <a:defRPr/>
            </a:pPr>
            <a:r>
              <a:rPr lang="en-GB" altLang="en-US" b="1" dirty="0" smtClean="0">
                <a:solidFill>
                  <a:schemeClr val="accent4"/>
                </a:solidFill>
              </a:rPr>
              <a:t>12</a:t>
            </a:r>
            <a:endParaRPr lang="en-GB" altLang="en-US" b="1" dirty="0">
              <a:solidFill>
                <a:schemeClr val="accent4"/>
              </a:solidFill>
            </a:endParaRPr>
          </a:p>
        </p:txBody>
      </p:sp>
      <p:sp>
        <p:nvSpPr>
          <p:cNvPr id="26" name="Rectangle 25"/>
          <p:cNvSpPr/>
          <p:nvPr/>
        </p:nvSpPr>
        <p:spPr>
          <a:xfrm>
            <a:off x="710229" y="1797128"/>
            <a:ext cx="7603006" cy="2911506"/>
          </a:xfrm>
          <a:prstGeom prst="rect">
            <a:avLst/>
          </a:prstGeom>
          <a:no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7265087" y="2881448"/>
            <a:ext cx="442750" cy="369332"/>
          </a:xfrm>
          <a:prstGeom prst="rect">
            <a:avLst/>
          </a:prstGeom>
        </p:spPr>
        <p:txBody>
          <a:bodyPr wrap="none">
            <a:spAutoFit/>
          </a:bodyPr>
          <a:lstStyle/>
          <a:p>
            <a:pPr>
              <a:buFont typeface="Arial" panose="020B0604020202020204" pitchFamily="34" charset="0"/>
              <a:buNone/>
              <a:defRPr/>
            </a:pPr>
            <a:r>
              <a:rPr lang="en-GB" altLang="en-US" b="1" dirty="0" smtClean="0">
                <a:solidFill>
                  <a:schemeClr val="accent4"/>
                </a:solidFill>
              </a:rPr>
              <a:t>28</a:t>
            </a:r>
            <a:endParaRPr lang="en-GB" altLang="en-US" b="1" dirty="0">
              <a:solidFill>
                <a:schemeClr val="accent4"/>
              </a:solidFill>
            </a:endParaRPr>
          </a:p>
        </p:txBody>
      </p:sp>
      <p:sp>
        <p:nvSpPr>
          <p:cNvPr id="22" name="Rectangle 21"/>
          <p:cNvSpPr/>
          <p:nvPr/>
        </p:nvSpPr>
        <p:spPr>
          <a:xfrm>
            <a:off x="7342277" y="3595935"/>
            <a:ext cx="441146" cy="369332"/>
          </a:xfrm>
          <a:prstGeom prst="rect">
            <a:avLst/>
          </a:prstGeom>
        </p:spPr>
        <p:txBody>
          <a:bodyPr wrap="none">
            <a:spAutoFit/>
          </a:bodyPr>
          <a:lstStyle/>
          <a:p>
            <a:pPr>
              <a:buFont typeface="Arial" panose="020B0604020202020204" pitchFamily="34" charset="0"/>
              <a:buNone/>
              <a:defRPr/>
            </a:pPr>
            <a:r>
              <a:rPr lang="en-GB" altLang="en-US" b="1" dirty="0" smtClean="0">
                <a:solidFill>
                  <a:schemeClr val="accent4"/>
                </a:solidFill>
              </a:rPr>
              <a:t>24</a:t>
            </a:r>
            <a:endParaRPr lang="en-GB" altLang="en-US" b="1" dirty="0">
              <a:solidFill>
                <a:schemeClr val="accent4"/>
              </a:solidFill>
            </a:endParaRPr>
          </a:p>
        </p:txBody>
      </p:sp>
      <p:sp>
        <p:nvSpPr>
          <p:cNvPr id="13" name="Rectangle 12">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53090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7842" y="86004"/>
            <a:ext cx="7820156" cy="1323439"/>
          </a:xfrm>
          <a:prstGeom prst="rect">
            <a:avLst/>
          </a:prstGeom>
        </p:spPr>
        <p:txBody>
          <a:bodyPr wrap="square">
            <a:spAutoFit/>
          </a:bodyPr>
          <a:lstStyle/>
          <a:p>
            <a:pPr algn="ctr">
              <a:lnSpc>
                <a:spcPct val="200000"/>
              </a:lnSpc>
            </a:pPr>
            <a:r>
              <a:rPr lang="en-GB" sz="4000" b="1" dirty="0">
                <a:solidFill>
                  <a:srgbClr val="0A67A0"/>
                </a:solidFill>
              </a:rPr>
              <a:t>Escape the Planetarium </a:t>
            </a:r>
            <a:r>
              <a:rPr lang="en-GB" sz="4000" b="1" dirty="0" smtClean="0">
                <a:solidFill>
                  <a:srgbClr val="0A67A0"/>
                </a:solidFill>
              </a:rPr>
              <a:t>– </a:t>
            </a:r>
            <a:r>
              <a:rPr lang="en-GB" sz="4000" b="1" dirty="0">
                <a:solidFill>
                  <a:srgbClr val="0A67A0"/>
                </a:solidFill>
              </a:rPr>
              <a:t>Clue 7</a:t>
            </a:r>
          </a:p>
        </p:txBody>
      </p:sp>
      <p:grpSp>
        <p:nvGrpSpPr>
          <p:cNvPr id="25" name="Group 24"/>
          <p:cNvGrpSpPr/>
          <p:nvPr/>
        </p:nvGrpSpPr>
        <p:grpSpPr>
          <a:xfrm>
            <a:off x="710229" y="4993635"/>
            <a:ext cx="7703929" cy="1189026"/>
            <a:chOff x="710229" y="4993635"/>
            <a:chExt cx="7703929" cy="1189026"/>
          </a:xfrm>
        </p:grpSpPr>
        <p:sp>
          <p:nvSpPr>
            <p:cNvPr id="14" name="Rectangle 13"/>
            <p:cNvSpPr/>
            <p:nvPr/>
          </p:nvSpPr>
          <p:spPr>
            <a:xfrm>
              <a:off x="710229" y="4993635"/>
              <a:ext cx="7703929" cy="118902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2605" y="5092116"/>
              <a:ext cx="6262650" cy="978803"/>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Sydney is 10 hours ahead of London. So if it is 11pm in London, it is 9am in Sydney. </a:t>
              </a:r>
              <a:endParaRPr lang="en-GB" altLang="en-US" sz="2800" b="1" dirty="0">
                <a:solidFill>
                  <a:schemeClr val="bg1"/>
                </a:solidFill>
              </a:endParaRPr>
            </a:p>
            <a:p>
              <a:pPr>
                <a:lnSpc>
                  <a:spcPct val="100000"/>
                </a:lnSpc>
                <a:spcBef>
                  <a:spcPct val="0"/>
                </a:spcBef>
                <a:buFontTx/>
                <a:buNone/>
              </a:pPr>
              <a:r>
                <a:rPr lang="en-GB" altLang="en-US" dirty="0">
                  <a:solidFill>
                    <a:schemeClr val="bg1"/>
                  </a:solidFill>
                </a:rPr>
                <a:t>The </a:t>
              </a:r>
              <a:r>
                <a:rPr lang="en-GB" altLang="en-US" b="1" dirty="0">
                  <a:solidFill>
                    <a:schemeClr val="bg1"/>
                  </a:solidFill>
                </a:rPr>
                <a:t>seventh</a:t>
              </a:r>
              <a:r>
                <a:rPr lang="en-GB" altLang="en-US" dirty="0">
                  <a:solidFill>
                    <a:schemeClr val="bg1"/>
                  </a:solidFill>
                </a:rPr>
                <a:t> digit on the padlock </a:t>
              </a:r>
              <a:r>
                <a:rPr lang="en-GB" altLang="en-US" dirty="0" smtClean="0">
                  <a:solidFill>
                    <a:schemeClr val="bg1"/>
                  </a:solidFill>
                </a:rPr>
                <a:t>is </a:t>
              </a:r>
              <a:r>
                <a:rPr lang="en-GB" dirty="0"/>
                <a:t>nine</a:t>
              </a:r>
              <a:r>
                <a:rPr lang="en-GB" altLang="en-US" dirty="0" smtClean="0">
                  <a:solidFill>
                    <a:schemeClr val="bg1"/>
                  </a:solidFill>
                </a:rPr>
                <a:t>.</a:t>
              </a:r>
              <a:endParaRPr lang="en-GB" altLang="en-US" sz="2800" b="1" dirty="0">
                <a:solidFill>
                  <a:schemeClr val="bg1"/>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17" name="Rectangle 16"/>
            <p:cNvSpPr/>
            <p:nvPr/>
          </p:nvSpPr>
          <p:spPr>
            <a:xfrm>
              <a:off x="7684323" y="5303396"/>
              <a:ext cx="539314" cy="707246"/>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0A67A0"/>
                  </a:solidFill>
                </a:rPr>
                <a:t>9</a:t>
              </a:r>
              <a:endParaRPr lang="en-GB" sz="3200" b="1" dirty="0">
                <a:solidFill>
                  <a:srgbClr val="0A67A0"/>
                </a:solidFill>
              </a:endParaRPr>
            </a:p>
          </p:txBody>
        </p:sp>
      </p:grpSp>
      <p:sp>
        <p:nvSpPr>
          <p:cNvPr id="4" name="Rectangle 3"/>
          <p:cNvSpPr/>
          <p:nvPr/>
        </p:nvSpPr>
        <p:spPr>
          <a:xfrm>
            <a:off x="829433" y="1355890"/>
            <a:ext cx="7386262" cy="338554"/>
          </a:xfrm>
          <a:prstGeom prst="rect">
            <a:avLst/>
          </a:prstGeom>
        </p:spPr>
        <p:txBody>
          <a:bodyPr wrap="square">
            <a:spAutoFit/>
          </a:bodyPr>
          <a:lstStyle/>
          <a:p>
            <a:pPr>
              <a:buFont typeface="Arial" panose="020B0604020202020204" pitchFamily="34" charset="0"/>
              <a:buNone/>
            </a:pPr>
            <a:r>
              <a:rPr lang="en-GB" altLang="en-US" sz="1600" dirty="0"/>
              <a:t>The rotation of Earth creates different time zones across the world.</a:t>
            </a:r>
          </a:p>
        </p:txBody>
      </p:sp>
      <p:pic>
        <p:nvPicPr>
          <p:cNvPr id="13" name="Picture 9">
            <a:extLst>
              <a:ext uri="{FF2B5EF4-FFF2-40B4-BE49-F238E27FC236}">
                <a16:creationId xmlns="" xmlns:a16="http://schemas.microsoft.com/office/drawing/2014/main" id="{7AF70DCC-10FB-7C48-8EEF-02DE2857C3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157" y="1750213"/>
            <a:ext cx="5598072" cy="311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hlinkClick r:id="rId4"/>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55565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7842" y="86004"/>
            <a:ext cx="7820156" cy="1323439"/>
          </a:xfrm>
          <a:prstGeom prst="rect">
            <a:avLst/>
          </a:prstGeom>
        </p:spPr>
        <p:txBody>
          <a:bodyPr wrap="square">
            <a:spAutoFit/>
          </a:bodyPr>
          <a:lstStyle/>
          <a:p>
            <a:pPr algn="ctr">
              <a:lnSpc>
                <a:spcPct val="200000"/>
              </a:lnSpc>
            </a:pPr>
            <a:r>
              <a:rPr lang="en-GB" sz="4000" b="1" dirty="0">
                <a:solidFill>
                  <a:srgbClr val="0A67A0"/>
                </a:solidFill>
              </a:rPr>
              <a:t>Escape the Planetarium </a:t>
            </a:r>
            <a:r>
              <a:rPr lang="en-GB" sz="4000" b="1" dirty="0" smtClean="0">
                <a:solidFill>
                  <a:srgbClr val="0A67A0"/>
                </a:solidFill>
              </a:rPr>
              <a:t>– </a:t>
            </a:r>
            <a:r>
              <a:rPr lang="en-GB" sz="4000" b="1" dirty="0">
                <a:solidFill>
                  <a:srgbClr val="0A67A0"/>
                </a:solidFill>
              </a:rPr>
              <a:t>Clue </a:t>
            </a:r>
            <a:r>
              <a:rPr lang="en-GB" sz="4000" b="1" dirty="0" smtClean="0">
                <a:solidFill>
                  <a:srgbClr val="0A67A0"/>
                </a:solidFill>
              </a:rPr>
              <a:t>8</a:t>
            </a:r>
            <a:endParaRPr lang="en-GB" sz="4000" b="1" dirty="0">
              <a:solidFill>
                <a:srgbClr val="0A67A0"/>
              </a:solidFill>
            </a:endParaRPr>
          </a:p>
        </p:txBody>
      </p:sp>
      <p:sp>
        <p:nvSpPr>
          <p:cNvPr id="4" name="Rectangle 3"/>
          <p:cNvSpPr/>
          <p:nvPr/>
        </p:nvSpPr>
        <p:spPr>
          <a:xfrm>
            <a:off x="829433" y="1355890"/>
            <a:ext cx="7386262" cy="1107996"/>
          </a:xfrm>
          <a:prstGeom prst="rect">
            <a:avLst/>
          </a:prstGeom>
        </p:spPr>
        <p:txBody>
          <a:bodyPr wrap="square">
            <a:spAutoFit/>
          </a:bodyPr>
          <a:lstStyle/>
          <a:p>
            <a:pPr>
              <a:buFont typeface="Arial" panose="020B0604020202020204" pitchFamily="34" charset="0"/>
              <a:buNone/>
            </a:pPr>
            <a:r>
              <a:rPr lang="en-GB" altLang="en-US" sz="1600" dirty="0"/>
              <a:t>Due to the rotation of the Earth on its axis, the Sun appears to change position in the sky during the </a:t>
            </a:r>
            <a:r>
              <a:rPr lang="en-GB" altLang="en-US" sz="1600" dirty="0" smtClean="0"/>
              <a:t>day. </a:t>
            </a:r>
            <a:r>
              <a:rPr lang="en-GB" altLang="en-US" sz="1600" dirty="0"/>
              <a:t>(Class 5 know that the Sun doesn’t actually move</a:t>
            </a:r>
            <a:r>
              <a:rPr lang="en-GB" altLang="en-US" sz="1600" dirty="0" smtClean="0"/>
              <a:t>!) </a:t>
            </a:r>
            <a:r>
              <a:rPr lang="en-GB" altLang="en-US" sz="1600" dirty="0"/>
              <a:t>Class 5 did an experiment to show how shadows change length. They recorded their results in a </a:t>
            </a:r>
            <a:r>
              <a:rPr lang="en-GB" sz="1600" dirty="0"/>
              <a:t>bar </a:t>
            </a:r>
            <a:r>
              <a:rPr lang="en-GB" sz="1600" dirty="0" smtClean="0"/>
              <a:t>chart</a:t>
            </a:r>
            <a:r>
              <a:rPr lang="en-GB" altLang="en-US" sz="1600" dirty="0" smtClean="0"/>
              <a:t>.</a:t>
            </a:r>
            <a:endParaRPr lang="en-GB" altLang="en-US" sz="1600" dirty="0"/>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942" t="23783" r="6092" b="27278"/>
          <a:stretch/>
        </p:blipFill>
        <p:spPr>
          <a:xfrm>
            <a:off x="1294033" y="2452122"/>
            <a:ext cx="6390290" cy="2485113"/>
          </a:xfrm>
          <a:prstGeom prst="rect">
            <a:avLst/>
          </a:prstGeom>
        </p:spPr>
      </p:pic>
      <p:grpSp>
        <p:nvGrpSpPr>
          <p:cNvPr id="7" name="Group 6"/>
          <p:cNvGrpSpPr/>
          <p:nvPr/>
        </p:nvGrpSpPr>
        <p:grpSpPr>
          <a:xfrm>
            <a:off x="710229" y="2858814"/>
            <a:ext cx="7703929" cy="3323847"/>
            <a:chOff x="710229" y="2858814"/>
            <a:chExt cx="7703929" cy="3323847"/>
          </a:xfrm>
        </p:grpSpPr>
        <p:grpSp>
          <p:nvGrpSpPr>
            <p:cNvPr id="25" name="Group 24"/>
            <p:cNvGrpSpPr/>
            <p:nvPr/>
          </p:nvGrpSpPr>
          <p:grpSpPr>
            <a:xfrm>
              <a:off x="710229" y="4993635"/>
              <a:ext cx="7703929" cy="1189026"/>
              <a:chOff x="710229" y="4993635"/>
              <a:chExt cx="7703929" cy="1189026"/>
            </a:xfrm>
          </p:grpSpPr>
          <p:sp>
            <p:nvSpPr>
              <p:cNvPr id="14" name="Rectangle 13"/>
              <p:cNvSpPr/>
              <p:nvPr/>
            </p:nvSpPr>
            <p:spPr>
              <a:xfrm>
                <a:off x="710229" y="4993635"/>
                <a:ext cx="7703929" cy="118902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2605" y="5092116"/>
                <a:ext cx="6262650" cy="978803"/>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shadow should be 6 metres, based on the way the shadow changed during the rest of the day.</a:t>
                </a:r>
                <a:endParaRPr lang="en-GB" altLang="en-US" sz="2800" b="1" dirty="0">
                  <a:solidFill>
                    <a:schemeClr val="bg1"/>
                  </a:solidFill>
                </a:endParaRPr>
              </a:p>
              <a:p>
                <a:pPr>
                  <a:lnSpc>
                    <a:spcPct val="100000"/>
                  </a:lnSpc>
                  <a:spcBef>
                    <a:spcPct val="0"/>
                  </a:spcBef>
                  <a:buFontTx/>
                  <a:buNone/>
                </a:pPr>
                <a:r>
                  <a:rPr lang="en-GB" altLang="en-US" dirty="0">
                    <a:solidFill>
                      <a:schemeClr val="bg1"/>
                    </a:solidFill>
                  </a:rPr>
                  <a:t>The </a:t>
                </a:r>
                <a:r>
                  <a:rPr lang="en-GB" altLang="en-US" b="1" dirty="0">
                    <a:solidFill>
                      <a:schemeClr val="bg1"/>
                    </a:solidFill>
                  </a:rPr>
                  <a:t>eighth</a:t>
                </a:r>
                <a:r>
                  <a:rPr lang="en-GB" altLang="en-US" dirty="0">
                    <a:solidFill>
                      <a:schemeClr val="bg1"/>
                    </a:solidFill>
                  </a:rPr>
                  <a:t> digit on the padlock </a:t>
                </a:r>
                <a:r>
                  <a:rPr lang="en-GB" altLang="en-US" dirty="0" smtClean="0">
                    <a:solidFill>
                      <a:schemeClr val="bg1"/>
                    </a:solidFill>
                  </a:rPr>
                  <a:t>is </a:t>
                </a:r>
                <a:r>
                  <a:rPr lang="en-GB" altLang="en-US" dirty="0" smtClean="0">
                    <a:solidFill>
                      <a:schemeClr val="bg1"/>
                    </a:solidFill>
                  </a:rPr>
                  <a:t>six.</a:t>
                </a:r>
                <a:endParaRPr lang="en-GB" altLang="en-US" sz="2800" b="1" dirty="0">
                  <a:solidFill>
                    <a:schemeClr val="bg1"/>
                  </a:solidFill>
                </a:endParaRPr>
              </a:p>
            </p:txBody>
          </p:sp>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17" name="Rectangle 16"/>
              <p:cNvSpPr/>
              <p:nvPr/>
            </p:nvSpPr>
            <p:spPr>
              <a:xfrm>
                <a:off x="7684323" y="5303396"/>
                <a:ext cx="539314" cy="707246"/>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0A67A0"/>
                    </a:solidFill>
                  </a:rPr>
                  <a:t>6</a:t>
                </a:r>
                <a:endParaRPr lang="en-GB" sz="3200" b="1" dirty="0">
                  <a:solidFill>
                    <a:srgbClr val="0A67A0"/>
                  </a:solidFill>
                </a:endParaRPr>
              </a:p>
            </p:txBody>
          </p:sp>
        </p:grpSp>
        <p:sp>
          <p:nvSpPr>
            <p:cNvPr id="6" name="Rectangle 5"/>
            <p:cNvSpPr/>
            <p:nvPr/>
          </p:nvSpPr>
          <p:spPr>
            <a:xfrm>
              <a:off x="7049639" y="2858814"/>
              <a:ext cx="336331" cy="1807779"/>
            </a:xfrm>
            <a:prstGeom prst="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Rectangle 11">
            <a:hlinkClick r:id="rId4"/>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85817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7842" y="86004"/>
            <a:ext cx="7820156" cy="1323439"/>
          </a:xfrm>
          <a:prstGeom prst="rect">
            <a:avLst/>
          </a:prstGeom>
        </p:spPr>
        <p:txBody>
          <a:bodyPr wrap="square">
            <a:spAutoFit/>
          </a:bodyPr>
          <a:lstStyle/>
          <a:p>
            <a:pPr algn="ctr">
              <a:lnSpc>
                <a:spcPct val="200000"/>
              </a:lnSpc>
            </a:pPr>
            <a:r>
              <a:rPr lang="en-GB" sz="4000" b="1" dirty="0">
                <a:solidFill>
                  <a:srgbClr val="0A67A0"/>
                </a:solidFill>
              </a:rPr>
              <a:t>Escape the Planetarium </a:t>
            </a:r>
            <a:r>
              <a:rPr lang="en-GB" sz="4000" b="1" dirty="0" smtClean="0">
                <a:solidFill>
                  <a:srgbClr val="0A67A0"/>
                </a:solidFill>
              </a:rPr>
              <a:t>– </a:t>
            </a:r>
            <a:r>
              <a:rPr lang="en-GB" sz="4000" b="1" dirty="0">
                <a:solidFill>
                  <a:srgbClr val="0A67A0"/>
                </a:solidFill>
              </a:rPr>
              <a:t>Clue </a:t>
            </a:r>
            <a:r>
              <a:rPr lang="en-GB" sz="4000" b="1" dirty="0" smtClean="0">
                <a:solidFill>
                  <a:srgbClr val="0A67A0"/>
                </a:solidFill>
              </a:rPr>
              <a:t>9</a:t>
            </a:r>
            <a:endParaRPr lang="en-GB" sz="4000" b="1" dirty="0">
              <a:solidFill>
                <a:srgbClr val="0A67A0"/>
              </a:solidFill>
            </a:endParaRPr>
          </a:p>
        </p:txBody>
      </p:sp>
      <p:sp>
        <p:nvSpPr>
          <p:cNvPr id="4" name="Rectangle 3"/>
          <p:cNvSpPr/>
          <p:nvPr/>
        </p:nvSpPr>
        <p:spPr>
          <a:xfrm>
            <a:off x="1664581" y="1672703"/>
            <a:ext cx="5886677" cy="1754326"/>
          </a:xfrm>
          <a:prstGeom prst="rect">
            <a:avLst/>
          </a:prstGeom>
        </p:spPr>
        <p:txBody>
          <a:bodyPr wrap="square">
            <a:spAutoFit/>
          </a:bodyPr>
          <a:lstStyle/>
          <a:p>
            <a:pPr algn="ctr">
              <a:lnSpc>
                <a:spcPct val="200000"/>
              </a:lnSpc>
              <a:buFont typeface="Arial" panose="020B0604020202020204" pitchFamily="34" charset="0"/>
              <a:buNone/>
            </a:pPr>
            <a:r>
              <a:rPr lang="en-GB" altLang="en-US" u="sng" dirty="0" smtClean="0"/>
              <a:t> 		</a:t>
            </a:r>
            <a:r>
              <a:rPr lang="en-GB" altLang="en-US" dirty="0" smtClean="0"/>
              <a:t> is </a:t>
            </a:r>
            <a:r>
              <a:rPr lang="en-GB" altLang="en-US" dirty="0"/>
              <a:t>a force that pulls objects towards its centre. It is measured in </a:t>
            </a:r>
            <a:r>
              <a:rPr lang="en-GB" altLang="en-US" dirty="0" err="1" smtClean="0"/>
              <a:t>newtons</a:t>
            </a:r>
            <a:r>
              <a:rPr lang="en-GB" altLang="en-US" dirty="0" smtClean="0"/>
              <a:t> </a:t>
            </a:r>
            <a:r>
              <a:rPr lang="en-GB" altLang="en-US" dirty="0"/>
              <a:t>and the strength of it changes with the mass of a planet.</a:t>
            </a:r>
          </a:p>
        </p:txBody>
      </p:sp>
      <p:grpSp>
        <p:nvGrpSpPr>
          <p:cNvPr id="25" name="Group 24"/>
          <p:cNvGrpSpPr/>
          <p:nvPr/>
        </p:nvGrpSpPr>
        <p:grpSpPr>
          <a:xfrm>
            <a:off x="710229" y="4993635"/>
            <a:ext cx="7703929" cy="1189026"/>
            <a:chOff x="710229" y="4993635"/>
            <a:chExt cx="7703929" cy="1189026"/>
          </a:xfrm>
        </p:grpSpPr>
        <p:sp>
          <p:nvSpPr>
            <p:cNvPr id="14" name="Rectangle 13"/>
            <p:cNvSpPr/>
            <p:nvPr/>
          </p:nvSpPr>
          <p:spPr>
            <a:xfrm>
              <a:off x="710229" y="4993635"/>
              <a:ext cx="7703929" cy="118902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2605" y="5092116"/>
              <a:ext cx="6262650" cy="978803"/>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en-US" dirty="0">
                  <a:solidFill>
                    <a:schemeClr val="bg1"/>
                  </a:solidFill>
                </a:rPr>
                <a:t>The missing word is </a:t>
              </a:r>
              <a:r>
                <a:rPr lang="en-US" altLang="en-US" dirty="0" smtClean="0">
                  <a:solidFill>
                    <a:schemeClr val="bg1"/>
                  </a:solidFill>
                </a:rPr>
                <a:t>gravity </a:t>
              </a:r>
              <a:r>
                <a:rPr lang="en-US" altLang="en-US" dirty="0">
                  <a:solidFill>
                    <a:schemeClr val="bg1"/>
                  </a:solidFill>
                </a:rPr>
                <a:t>and it has seven letters.</a:t>
              </a:r>
            </a:p>
            <a:p>
              <a:pPr>
                <a:lnSpc>
                  <a:spcPct val="100000"/>
                </a:lnSpc>
                <a:spcBef>
                  <a:spcPct val="0"/>
                </a:spcBef>
                <a:buFontTx/>
                <a:buNone/>
              </a:pPr>
              <a:r>
                <a:rPr lang="en-GB" altLang="en-US" dirty="0">
                  <a:solidFill>
                    <a:schemeClr val="bg1"/>
                  </a:solidFill>
                </a:rPr>
                <a:t>The </a:t>
              </a:r>
              <a:r>
                <a:rPr lang="en-GB" altLang="en-US" b="1" dirty="0">
                  <a:solidFill>
                    <a:schemeClr val="bg1"/>
                  </a:solidFill>
                </a:rPr>
                <a:t>ninth</a:t>
              </a:r>
              <a:r>
                <a:rPr lang="en-GB" altLang="en-US" dirty="0">
                  <a:solidFill>
                    <a:schemeClr val="bg1"/>
                  </a:solidFill>
                </a:rPr>
                <a:t> digit on the padlock </a:t>
              </a:r>
              <a:r>
                <a:rPr lang="en-GB" altLang="en-US" dirty="0" smtClean="0">
                  <a:solidFill>
                    <a:schemeClr val="bg1"/>
                  </a:solidFill>
                </a:rPr>
                <a:t>is </a:t>
              </a:r>
              <a:r>
                <a:rPr lang="en-GB" dirty="0"/>
                <a:t>seven</a:t>
              </a:r>
              <a:r>
                <a:rPr lang="en-GB" altLang="en-US" dirty="0" smtClean="0">
                  <a:solidFill>
                    <a:schemeClr val="bg1"/>
                  </a:solidFill>
                </a:rPr>
                <a:t>.</a:t>
              </a:r>
              <a:endParaRPr lang="en-GB" altLang="en-US" sz="2800" b="1" dirty="0">
                <a:solidFill>
                  <a:schemeClr val="bg1"/>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17" name="Rectangle 16"/>
            <p:cNvSpPr/>
            <p:nvPr/>
          </p:nvSpPr>
          <p:spPr>
            <a:xfrm>
              <a:off x="7684323" y="5303396"/>
              <a:ext cx="539314" cy="707246"/>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0A67A0"/>
                  </a:solidFill>
                </a:rPr>
                <a:t>7</a:t>
              </a:r>
              <a:endParaRPr lang="en-GB" sz="3200" b="1" dirty="0">
                <a:solidFill>
                  <a:srgbClr val="0A67A0"/>
                </a:solidFill>
              </a:endParaRPr>
            </a:p>
          </p:txBody>
        </p:sp>
      </p:grpSp>
      <p:sp>
        <p:nvSpPr>
          <p:cNvPr id="5" name="Rectangle 4"/>
          <p:cNvSpPr/>
          <p:nvPr/>
        </p:nvSpPr>
        <p:spPr>
          <a:xfrm>
            <a:off x="1041151" y="4060652"/>
            <a:ext cx="7373007" cy="685059"/>
          </a:xfrm>
          <a:prstGeom prst="rect">
            <a:avLst/>
          </a:prstGeom>
        </p:spPr>
        <p:txBody>
          <a:bodyPr wrap="square">
            <a:spAutoFit/>
          </a:bodyPr>
          <a:lstStyle/>
          <a:p>
            <a:pPr>
              <a:lnSpc>
                <a:spcPct val="107000"/>
              </a:lnSpc>
            </a:pPr>
            <a:r>
              <a:rPr lang="en-GB" altLang="en-US" dirty="0">
                <a:ea typeface="Calibri" panose="020F0502020204030204" pitchFamily="34" charset="0"/>
                <a:cs typeface="Times New Roman" panose="02020603050405020304" pitchFamily="18" charset="0"/>
              </a:rPr>
              <a:t>The number of letters in the missing word is the ninth digit of the combination for the padlock.</a:t>
            </a:r>
            <a:endParaRPr lang="en-GB" altLang="en-US"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p:cNvSpPr/>
          <p:nvPr/>
        </p:nvSpPr>
        <p:spPr>
          <a:xfrm>
            <a:off x="1116211" y="1517704"/>
            <a:ext cx="6983416" cy="2279688"/>
          </a:xfrm>
          <a:prstGeom prst="rect">
            <a:avLst/>
          </a:prstGeom>
          <a:no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3">
            <a:extLst>
              <a:ext uri="{FF2B5EF4-FFF2-40B4-BE49-F238E27FC236}">
                <a16:creationId xmlns="" xmlns:a16="http://schemas.microsoft.com/office/drawing/2014/main" id="{B4E8931B-1095-D247-A53B-1CF1126D744F}"/>
              </a:ext>
            </a:extLst>
          </p:cNvPr>
          <p:cNvSpPr txBox="1">
            <a:spLocks noChangeArrowheads="1"/>
          </p:cNvSpPr>
          <p:nvPr/>
        </p:nvSpPr>
        <p:spPr bwMode="auto">
          <a:xfrm>
            <a:off x="2258631" y="1867555"/>
            <a:ext cx="9893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US" altLang="en-US" b="1" dirty="0">
                <a:solidFill>
                  <a:schemeClr val="accent4"/>
                </a:solidFill>
              </a:rPr>
              <a:t>Gravity</a:t>
            </a:r>
          </a:p>
        </p:txBody>
      </p:sp>
      <p:sp>
        <p:nvSpPr>
          <p:cNvPr id="12" name="Rectangle 11">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2631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155" y="86004"/>
            <a:ext cx="8362075" cy="1323439"/>
          </a:xfrm>
          <a:prstGeom prst="rect">
            <a:avLst/>
          </a:prstGeom>
        </p:spPr>
        <p:txBody>
          <a:bodyPr wrap="square">
            <a:spAutoFit/>
          </a:bodyPr>
          <a:lstStyle/>
          <a:p>
            <a:pPr algn="ctr">
              <a:lnSpc>
                <a:spcPct val="200000"/>
              </a:lnSpc>
            </a:pPr>
            <a:r>
              <a:rPr lang="en-GB" sz="4000" b="1" smtClean="0">
                <a:solidFill>
                  <a:srgbClr val="0A67A0"/>
                </a:solidFill>
              </a:rPr>
              <a:t>Escape the Planetarium – Clue 10</a:t>
            </a:r>
            <a:endParaRPr lang="en-GB" sz="4000" b="1" dirty="0">
              <a:solidFill>
                <a:srgbClr val="0A67A0"/>
              </a:solidFill>
            </a:endParaRPr>
          </a:p>
        </p:txBody>
      </p:sp>
      <p:sp>
        <p:nvSpPr>
          <p:cNvPr id="5" name="Rectangle 4"/>
          <p:cNvSpPr/>
          <p:nvPr/>
        </p:nvSpPr>
        <p:spPr>
          <a:xfrm>
            <a:off x="710229" y="1345064"/>
            <a:ext cx="7373007" cy="369332"/>
          </a:xfrm>
          <a:prstGeom prst="rect">
            <a:avLst/>
          </a:prstGeom>
        </p:spPr>
        <p:txBody>
          <a:bodyPr wrap="square">
            <a:spAutoFit/>
          </a:bodyPr>
          <a:lstStyle/>
          <a:p>
            <a:pPr>
              <a:buFont typeface="Arial" panose="020B0604020202020204" pitchFamily="34" charset="0"/>
              <a:buNone/>
            </a:pPr>
            <a:r>
              <a:rPr lang="en-GB" altLang="en-US" dirty="0"/>
              <a:t>Which of these bodies </a:t>
            </a:r>
            <a:r>
              <a:rPr lang="en-GB" altLang="en-US" dirty="0" smtClean="0"/>
              <a:t>isn’t </a:t>
            </a:r>
            <a:r>
              <a:rPr lang="en-GB" altLang="en-US" dirty="0"/>
              <a:t>classed as a planet?</a:t>
            </a:r>
          </a:p>
        </p:txBody>
      </p:sp>
      <p:graphicFrame>
        <p:nvGraphicFramePr>
          <p:cNvPr id="12" name="Table 11">
            <a:extLst>
              <a:ext uri="{FF2B5EF4-FFF2-40B4-BE49-F238E27FC236}">
                <a16:creationId xmlns="" xmlns:a16="http://schemas.microsoft.com/office/drawing/2014/main" id="{6897AFC9-33D1-4792-8695-ED828602E983}"/>
              </a:ext>
            </a:extLst>
          </p:cNvPr>
          <p:cNvGraphicFramePr>
            <a:graphicFrameLocks noGrp="1"/>
          </p:cNvGraphicFramePr>
          <p:nvPr>
            <p:extLst>
              <p:ext uri="{D42A27DB-BD31-4B8C-83A1-F6EECF244321}">
                <p14:modId xmlns:p14="http://schemas.microsoft.com/office/powerpoint/2010/main" val="1306680124"/>
              </p:ext>
            </p:extLst>
          </p:nvPr>
        </p:nvGraphicFramePr>
        <p:xfrm>
          <a:off x="902605" y="2179170"/>
          <a:ext cx="7077877" cy="2088030"/>
        </p:xfrm>
        <a:graphic>
          <a:graphicData uri="http://schemas.openxmlformats.org/drawingml/2006/table">
            <a:tbl>
              <a:tblPr firstRow="1" firstCol="1" bandRow="1">
                <a:tableStyleId>{5C22544A-7EE6-4342-B048-85BDC9FD1C3A}</a:tableStyleId>
              </a:tblPr>
              <a:tblGrid>
                <a:gridCol w="1769469">
                  <a:extLst>
                    <a:ext uri="{9D8B030D-6E8A-4147-A177-3AD203B41FA5}">
                      <a16:colId xmlns="" xmlns:a16="http://schemas.microsoft.com/office/drawing/2014/main" val="6690490"/>
                    </a:ext>
                  </a:extLst>
                </a:gridCol>
                <a:gridCol w="1654604">
                  <a:extLst>
                    <a:ext uri="{9D8B030D-6E8A-4147-A177-3AD203B41FA5}">
                      <a16:colId xmlns="" xmlns:a16="http://schemas.microsoft.com/office/drawing/2014/main" val="3935117115"/>
                    </a:ext>
                  </a:extLst>
                </a:gridCol>
                <a:gridCol w="1884335">
                  <a:extLst>
                    <a:ext uri="{9D8B030D-6E8A-4147-A177-3AD203B41FA5}">
                      <a16:colId xmlns="" xmlns:a16="http://schemas.microsoft.com/office/drawing/2014/main" val="2034931878"/>
                    </a:ext>
                  </a:extLst>
                </a:gridCol>
                <a:gridCol w="1769469">
                  <a:extLst>
                    <a:ext uri="{9D8B030D-6E8A-4147-A177-3AD203B41FA5}">
                      <a16:colId xmlns="" xmlns:a16="http://schemas.microsoft.com/office/drawing/2014/main" val="2752443987"/>
                    </a:ext>
                  </a:extLst>
                </a:gridCol>
              </a:tblGrid>
              <a:tr h="1044015">
                <a:tc>
                  <a:txBody>
                    <a:bodyPr/>
                    <a:lstStyle/>
                    <a:p>
                      <a:pPr algn="ctr">
                        <a:lnSpc>
                          <a:spcPct val="107000"/>
                        </a:lnSpc>
                        <a:spcAft>
                          <a:spcPts val="0"/>
                        </a:spcAft>
                      </a:pPr>
                      <a:r>
                        <a:rPr lang="en-GB" sz="1800" b="0" dirty="0">
                          <a:solidFill>
                            <a:schemeClr val="tx1"/>
                          </a:solidFill>
                          <a:effectLst/>
                        </a:rPr>
                        <a:t>Jupiter</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800" b="0">
                          <a:solidFill>
                            <a:schemeClr val="tx1"/>
                          </a:solidFill>
                          <a:effectLst/>
                        </a:rPr>
                        <a:t>Earth</a:t>
                      </a:r>
                      <a:endParaRPr lang="en-GB" sz="105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800" b="0">
                          <a:solidFill>
                            <a:schemeClr val="tx1"/>
                          </a:solidFill>
                          <a:effectLst/>
                        </a:rPr>
                        <a:t>Mars</a:t>
                      </a:r>
                      <a:endParaRPr lang="en-GB" sz="105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800" b="0" dirty="0">
                          <a:solidFill>
                            <a:schemeClr val="tx1"/>
                          </a:solidFill>
                          <a:effectLst/>
                        </a:rPr>
                        <a:t>Pluto</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2753713843"/>
                  </a:ext>
                </a:extLst>
              </a:tr>
              <a:tr h="1044015">
                <a:tc>
                  <a:txBody>
                    <a:bodyPr/>
                    <a:lstStyle/>
                    <a:p>
                      <a:pPr algn="ctr">
                        <a:lnSpc>
                          <a:spcPct val="107000"/>
                        </a:lnSpc>
                        <a:spcAft>
                          <a:spcPts val="0"/>
                        </a:spcAft>
                      </a:pPr>
                      <a:r>
                        <a:rPr lang="en-GB" sz="1800" b="0" dirty="0">
                          <a:solidFill>
                            <a:schemeClr val="tx1"/>
                          </a:solidFill>
                          <a:effectLst/>
                        </a:rPr>
                        <a:t>Uranus</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800" b="0" dirty="0">
                          <a:solidFill>
                            <a:schemeClr val="tx1"/>
                          </a:solidFill>
                          <a:effectLst/>
                        </a:rPr>
                        <a:t>Venus</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800" b="0" dirty="0">
                          <a:solidFill>
                            <a:schemeClr val="tx1"/>
                          </a:solidFill>
                          <a:effectLst/>
                        </a:rPr>
                        <a:t>Mercury</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800" b="0" dirty="0">
                          <a:solidFill>
                            <a:schemeClr val="tx1"/>
                          </a:solidFill>
                          <a:effectLst/>
                        </a:rPr>
                        <a:t>Saturn</a:t>
                      </a:r>
                      <a:endParaRPr lang="en-GB" sz="105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206" marR="63206"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688034633"/>
                  </a:ext>
                </a:extLst>
              </a:tr>
            </a:tbl>
          </a:graphicData>
        </a:graphic>
      </p:graphicFrame>
      <p:grpSp>
        <p:nvGrpSpPr>
          <p:cNvPr id="6" name="Group 5"/>
          <p:cNvGrpSpPr/>
          <p:nvPr/>
        </p:nvGrpSpPr>
        <p:grpSpPr>
          <a:xfrm>
            <a:off x="710229" y="1745926"/>
            <a:ext cx="7703929" cy="4436735"/>
            <a:chOff x="710229" y="1745926"/>
            <a:chExt cx="7703929" cy="4436735"/>
          </a:xfrm>
        </p:grpSpPr>
        <p:grpSp>
          <p:nvGrpSpPr>
            <p:cNvPr id="25" name="Group 24"/>
            <p:cNvGrpSpPr/>
            <p:nvPr/>
          </p:nvGrpSpPr>
          <p:grpSpPr>
            <a:xfrm>
              <a:off x="710229" y="4993635"/>
              <a:ext cx="7703929" cy="1189026"/>
              <a:chOff x="710229" y="4993635"/>
              <a:chExt cx="7703929" cy="1189026"/>
            </a:xfrm>
          </p:grpSpPr>
          <p:sp>
            <p:nvSpPr>
              <p:cNvPr id="14" name="Rectangle 13"/>
              <p:cNvSpPr/>
              <p:nvPr/>
            </p:nvSpPr>
            <p:spPr>
              <a:xfrm>
                <a:off x="710229" y="4993635"/>
                <a:ext cx="7703929" cy="118902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2605" y="5092116"/>
                <a:ext cx="6262650" cy="978803"/>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dirty="0">
                    <a:solidFill>
                      <a:schemeClr val="bg1"/>
                    </a:solidFill>
                  </a:rPr>
                  <a:t>Pluto isn’t classified as a planet. There are five letters in </a:t>
                </a:r>
                <a:r>
                  <a:rPr lang="en-GB" altLang="en-US" dirty="0" smtClean="0">
                    <a:solidFill>
                      <a:schemeClr val="bg1"/>
                    </a:solidFill>
                  </a:rPr>
                  <a:t>Pluto.</a:t>
                </a:r>
                <a:r>
                  <a:rPr lang="en-GB" altLang="en-US" dirty="0">
                    <a:solidFill>
                      <a:schemeClr val="bg1"/>
                    </a:solidFill>
                  </a:rPr>
                  <a:t> The </a:t>
                </a:r>
                <a:r>
                  <a:rPr lang="en-GB" altLang="en-US" b="1" dirty="0">
                    <a:solidFill>
                      <a:schemeClr val="bg1"/>
                    </a:solidFill>
                  </a:rPr>
                  <a:t>tenth</a:t>
                </a:r>
                <a:r>
                  <a:rPr lang="en-GB" altLang="en-US" dirty="0">
                    <a:solidFill>
                      <a:schemeClr val="bg1"/>
                    </a:solidFill>
                  </a:rPr>
                  <a:t> digit on the padlock </a:t>
                </a:r>
                <a:r>
                  <a:rPr lang="en-GB" altLang="en-US" dirty="0" smtClean="0">
                    <a:solidFill>
                      <a:schemeClr val="bg1"/>
                    </a:solidFill>
                  </a:rPr>
                  <a:t>is </a:t>
                </a:r>
                <a:r>
                  <a:rPr lang="en-GB" dirty="0"/>
                  <a:t>five</a:t>
                </a:r>
                <a:r>
                  <a:rPr lang="en-GB" altLang="en-US" dirty="0" smtClean="0">
                    <a:solidFill>
                      <a:schemeClr val="bg1"/>
                    </a:solidFill>
                  </a:rPr>
                  <a:t>.</a:t>
                </a:r>
                <a:endParaRPr lang="en-GB" altLang="en-US" b="1" dirty="0">
                  <a:solidFill>
                    <a:schemeClr val="bg1"/>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17" name="Rectangle 16"/>
              <p:cNvSpPr/>
              <p:nvPr/>
            </p:nvSpPr>
            <p:spPr>
              <a:xfrm>
                <a:off x="7684323" y="5303396"/>
                <a:ext cx="539314" cy="707246"/>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0A67A0"/>
                    </a:solidFill>
                  </a:rPr>
                  <a:t>5</a:t>
                </a:r>
                <a:endParaRPr lang="en-GB" sz="3200" b="1" dirty="0">
                  <a:solidFill>
                    <a:srgbClr val="0A67A0"/>
                  </a:solidFill>
                </a:endParaRPr>
              </a:p>
            </p:txBody>
          </p:sp>
        </p:grpSp>
        <p:sp>
          <p:nvSpPr>
            <p:cNvPr id="2" name="Oval 1"/>
            <p:cNvSpPr/>
            <p:nvPr/>
          </p:nvSpPr>
          <p:spPr>
            <a:xfrm>
              <a:off x="6523721" y="1745926"/>
              <a:ext cx="1177159" cy="1177159"/>
            </a:xfrm>
            <a:prstGeom prst="ellipse">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Rectangle 12">
            <a:hlinkClick r:id="rId3"/>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8684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p:cNvGrpSpPr/>
          <p:nvPr/>
        </p:nvGrpSpPr>
        <p:grpSpPr>
          <a:xfrm>
            <a:off x="909564" y="2447925"/>
            <a:ext cx="7640638" cy="2922588"/>
            <a:chOff x="909564" y="2447925"/>
            <a:chExt cx="7640638" cy="2922588"/>
          </a:xfrm>
        </p:grpSpPr>
        <p:sp>
          <p:nvSpPr>
            <p:cNvPr id="5" name="Rounded Rectangle 4"/>
            <p:cNvSpPr/>
            <p:nvPr/>
          </p:nvSpPr>
          <p:spPr>
            <a:xfrm>
              <a:off x="909564" y="2528887"/>
              <a:ext cx="6662738" cy="2660650"/>
            </a:xfrm>
            <a:prstGeom prst="roundRect">
              <a:avLst>
                <a:gd name="adj" fmla="val 0"/>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6"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6352" y="2447925"/>
              <a:ext cx="979488" cy="292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3"/>
            <p:cNvSpPr>
              <a:spLocks noChangeArrowheads="1"/>
            </p:cNvSpPr>
            <p:nvPr/>
          </p:nvSpPr>
          <p:spPr bwMode="auto">
            <a:xfrm>
              <a:off x="1165152" y="3309938"/>
              <a:ext cx="573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tx1"/>
                  </a:solidFill>
                  <a:ea typeface="Sassoon Infant Rg" panose="02000503030000020003" pitchFamily="50" charset="0"/>
                  <a:cs typeface="Sassoon Infant Rg" panose="02000503030000020003" pitchFamily="50" charset="0"/>
                </a:rPr>
                <a:t>Digit</a:t>
              </a:r>
              <a:br>
                <a:rPr lang="en-GB" altLang="en-US" sz="1400">
                  <a:solidFill>
                    <a:schemeClr val="tx1"/>
                  </a:solidFill>
                  <a:ea typeface="Sassoon Infant Rg" panose="02000503030000020003" pitchFamily="50" charset="0"/>
                  <a:cs typeface="Sassoon Infant Rg" panose="02000503030000020003" pitchFamily="50" charset="0"/>
                </a:rPr>
              </a:br>
              <a:r>
                <a:rPr lang="en-GB" altLang="en-US" sz="1400">
                  <a:solidFill>
                    <a:schemeClr val="tx1"/>
                  </a:solidFill>
                  <a:ea typeface="Sassoon Infant Rg" panose="02000503030000020003" pitchFamily="50" charset="0"/>
                  <a:cs typeface="Sassoon Infant Rg" panose="02000503030000020003" pitchFamily="50" charset="0"/>
                </a:rPr>
                <a:t>1</a:t>
              </a:r>
            </a:p>
          </p:txBody>
        </p:sp>
        <p:sp>
          <p:nvSpPr>
            <p:cNvPr id="8" name="Rectangle 24"/>
            <p:cNvSpPr>
              <a:spLocks noChangeArrowheads="1"/>
            </p:cNvSpPr>
            <p:nvPr/>
          </p:nvSpPr>
          <p:spPr bwMode="auto">
            <a:xfrm>
              <a:off x="1723952" y="3309938"/>
              <a:ext cx="571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tx1"/>
                  </a:solidFill>
                  <a:ea typeface="Sassoon Infant Rg" panose="02000503030000020003" pitchFamily="50" charset="0"/>
                  <a:cs typeface="Sassoon Infant Rg" panose="02000503030000020003" pitchFamily="50" charset="0"/>
                </a:rPr>
                <a:t>Digit</a:t>
              </a:r>
              <a:br>
                <a:rPr lang="en-GB" altLang="en-US" sz="1400">
                  <a:solidFill>
                    <a:schemeClr val="tx1"/>
                  </a:solidFill>
                  <a:ea typeface="Sassoon Infant Rg" panose="02000503030000020003" pitchFamily="50" charset="0"/>
                  <a:cs typeface="Sassoon Infant Rg" panose="02000503030000020003" pitchFamily="50" charset="0"/>
                </a:rPr>
              </a:br>
              <a:r>
                <a:rPr lang="en-GB" altLang="en-US" sz="1400">
                  <a:solidFill>
                    <a:schemeClr val="tx1"/>
                  </a:solidFill>
                  <a:ea typeface="Sassoon Infant Rg" panose="02000503030000020003" pitchFamily="50" charset="0"/>
                  <a:cs typeface="Sassoon Infant Rg" panose="02000503030000020003" pitchFamily="50" charset="0"/>
                </a:rPr>
                <a:t>2</a:t>
              </a:r>
            </a:p>
          </p:txBody>
        </p:sp>
        <p:sp>
          <p:nvSpPr>
            <p:cNvPr id="9" name="Rectangle 25"/>
            <p:cNvSpPr>
              <a:spLocks noChangeArrowheads="1"/>
            </p:cNvSpPr>
            <p:nvPr/>
          </p:nvSpPr>
          <p:spPr bwMode="auto">
            <a:xfrm>
              <a:off x="2281165" y="3309938"/>
              <a:ext cx="5730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tx1"/>
                  </a:solidFill>
                  <a:ea typeface="Sassoon Infant Rg" panose="02000503030000020003" pitchFamily="50" charset="0"/>
                  <a:cs typeface="Sassoon Infant Rg" panose="02000503030000020003" pitchFamily="50" charset="0"/>
                </a:rPr>
                <a:t>Digit</a:t>
              </a:r>
              <a:br>
                <a:rPr lang="en-GB" altLang="en-US" sz="1400">
                  <a:solidFill>
                    <a:schemeClr val="tx1"/>
                  </a:solidFill>
                  <a:ea typeface="Sassoon Infant Rg" panose="02000503030000020003" pitchFamily="50" charset="0"/>
                  <a:cs typeface="Sassoon Infant Rg" panose="02000503030000020003" pitchFamily="50" charset="0"/>
                </a:rPr>
              </a:br>
              <a:r>
                <a:rPr lang="en-GB" altLang="en-US" sz="1400">
                  <a:solidFill>
                    <a:schemeClr val="tx1"/>
                  </a:solidFill>
                  <a:ea typeface="Sassoon Infant Rg" panose="02000503030000020003" pitchFamily="50" charset="0"/>
                  <a:cs typeface="Sassoon Infant Rg" panose="02000503030000020003" pitchFamily="50" charset="0"/>
                </a:rPr>
                <a:t>3</a:t>
              </a:r>
            </a:p>
          </p:txBody>
        </p:sp>
        <p:sp>
          <p:nvSpPr>
            <p:cNvPr id="10" name="Rectangle 26"/>
            <p:cNvSpPr>
              <a:spLocks noChangeArrowheads="1"/>
            </p:cNvSpPr>
            <p:nvPr/>
          </p:nvSpPr>
          <p:spPr bwMode="auto">
            <a:xfrm>
              <a:off x="2839965" y="3309938"/>
              <a:ext cx="571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tx1"/>
                  </a:solidFill>
                  <a:ea typeface="Sassoon Infant Rg" panose="02000503030000020003" pitchFamily="50" charset="0"/>
                  <a:cs typeface="Sassoon Infant Rg" panose="02000503030000020003" pitchFamily="50" charset="0"/>
                </a:rPr>
                <a:t>Digit</a:t>
              </a:r>
              <a:br>
                <a:rPr lang="en-GB" altLang="en-US" sz="1400">
                  <a:solidFill>
                    <a:schemeClr val="tx1"/>
                  </a:solidFill>
                  <a:ea typeface="Sassoon Infant Rg" panose="02000503030000020003" pitchFamily="50" charset="0"/>
                  <a:cs typeface="Sassoon Infant Rg" panose="02000503030000020003" pitchFamily="50" charset="0"/>
                </a:rPr>
              </a:br>
              <a:r>
                <a:rPr lang="en-GB" altLang="en-US" sz="1400">
                  <a:solidFill>
                    <a:schemeClr val="tx1"/>
                  </a:solidFill>
                  <a:ea typeface="Sassoon Infant Rg" panose="02000503030000020003" pitchFamily="50" charset="0"/>
                  <a:cs typeface="Sassoon Infant Rg" panose="02000503030000020003" pitchFamily="50" charset="0"/>
                </a:rPr>
                <a:t>4</a:t>
              </a:r>
            </a:p>
          </p:txBody>
        </p:sp>
        <p:sp>
          <p:nvSpPr>
            <p:cNvPr id="11" name="Rectangle 27"/>
            <p:cNvSpPr>
              <a:spLocks noChangeArrowheads="1"/>
            </p:cNvSpPr>
            <p:nvPr/>
          </p:nvSpPr>
          <p:spPr bwMode="auto">
            <a:xfrm>
              <a:off x="3397177" y="3309938"/>
              <a:ext cx="573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tx1"/>
                  </a:solidFill>
                  <a:ea typeface="Sassoon Infant Rg" panose="02000503030000020003" pitchFamily="50" charset="0"/>
                  <a:cs typeface="Sassoon Infant Rg" panose="02000503030000020003" pitchFamily="50" charset="0"/>
                </a:rPr>
                <a:t>Digit</a:t>
              </a:r>
              <a:br>
                <a:rPr lang="en-GB" altLang="en-US" sz="1400">
                  <a:solidFill>
                    <a:schemeClr val="tx1"/>
                  </a:solidFill>
                  <a:ea typeface="Sassoon Infant Rg" panose="02000503030000020003" pitchFamily="50" charset="0"/>
                  <a:cs typeface="Sassoon Infant Rg" panose="02000503030000020003" pitchFamily="50" charset="0"/>
                </a:rPr>
              </a:br>
              <a:r>
                <a:rPr lang="en-GB" altLang="en-US" sz="1400">
                  <a:solidFill>
                    <a:schemeClr val="tx1"/>
                  </a:solidFill>
                  <a:ea typeface="Sassoon Infant Rg" panose="02000503030000020003" pitchFamily="50" charset="0"/>
                  <a:cs typeface="Sassoon Infant Rg" panose="02000503030000020003" pitchFamily="50" charset="0"/>
                </a:rPr>
                <a:t>5</a:t>
              </a:r>
            </a:p>
          </p:txBody>
        </p:sp>
        <p:sp>
          <p:nvSpPr>
            <p:cNvPr id="12" name="Rectangle 28"/>
            <p:cNvSpPr>
              <a:spLocks noChangeArrowheads="1"/>
            </p:cNvSpPr>
            <p:nvPr/>
          </p:nvSpPr>
          <p:spPr bwMode="auto">
            <a:xfrm>
              <a:off x="3954390" y="3309938"/>
              <a:ext cx="5730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tx1"/>
                  </a:solidFill>
                  <a:ea typeface="Sassoon Infant Rg" panose="02000503030000020003" pitchFamily="50" charset="0"/>
                  <a:cs typeface="Sassoon Infant Rg" panose="02000503030000020003" pitchFamily="50" charset="0"/>
                </a:rPr>
                <a:t>Digit</a:t>
              </a:r>
              <a:br>
                <a:rPr lang="en-GB" altLang="en-US" sz="1400">
                  <a:solidFill>
                    <a:schemeClr val="tx1"/>
                  </a:solidFill>
                  <a:ea typeface="Sassoon Infant Rg" panose="02000503030000020003" pitchFamily="50" charset="0"/>
                  <a:cs typeface="Sassoon Infant Rg" panose="02000503030000020003" pitchFamily="50" charset="0"/>
                </a:rPr>
              </a:br>
              <a:r>
                <a:rPr lang="en-GB" altLang="en-US" sz="1400">
                  <a:solidFill>
                    <a:schemeClr val="tx1"/>
                  </a:solidFill>
                  <a:ea typeface="Sassoon Infant Rg" panose="02000503030000020003" pitchFamily="50" charset="0"/>
                  <a:cs typeface="Sassoon Infant Rg" panose="02000503030000020003" pitchFamily="50" charset="0"/>
                </a:rPr>
                <a:t>6</a:t>
              </a:r>
            </a:p>
          </p:txBody>
        </p:sp>
        <p:sp>
          <p:nvSpPr>
            <p:cNvPr id="14" name="1">
              <a:extLst/>
            </p:cNvPr>
            <p:cNvSpPr/>
            <p:nvPr/>
          </p:nvSpPr>
          <p:spPr bwMode="auto">
            <a:xfrm>
              <a:off x="1239765" y="3854450"/>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sp>
          <p:nvSpPr>
            <p:cNvPr id="17" name="1">
              <a:extLst/>
            </p:cNvPr>
            <p:cNvSpPr/>
            <p:nvPr/>
          </p:nvSpPr>
          <p:spPr bwMode="auto">
            <a:xfrm>
              <a:off x="1796977" y="3860800"/>
              <a:ext cx="407988"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sp>
          <p:nvSpPr>
            <p:cNvPr id="20" name="1">
              <a:extLst/>
            </p:cNvPr>
            <p:cNvSpPr/>
            <p:nvPr/>
          </p:nvSpPr>
          <p:spPr bwMode="auto">
            <a:xfrm>
              <a:off x="2357365" y="3859212"/>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sp>
          <p:nvSpPr>
            <p:cNvPr id="23" name="1">
              <a:extLst/>
            </p:cNvPr>
            <p:cNvSpPr/>
            <p:nvPr/>
          </p:nvSpPr>
          <p:spPr bwMode="auto">
            <a:xfrm>
              <a:off x="2916165" y="3859214"/>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sp>
          <p:nvSpPr>
            <p:cNvPr id="26" name="1">
              <a:extLst/>
            </p:cNvPr>
            <p:cNvSpPr/>
            <p:nvPr/>
          </p:nvSpPr>
          <p:spPr bwMode="auto">
            <a:xfrm>
              <a:off x="3470202" y="3859212"/>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sp>
          <p:nvSpPr>
            <p:cNvPr id="29" name="1">
              <a:extLst/>
            </p:cNvPr>
            <p:cNvSpPr/>
            <p:nvPr/>
          </p:nvSpPr>
          <p:spPr bwMode="auto">
            <a:xfrm>
              <a:off x="3994077" y="3859214"/>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grpSp>
          <p:nvGrpSpPr>
            <p:cNvPr id="31" name="Group 6"/>
            <p:cNvGrpSpPr>
              <a:grpSpLocks/>
            </p:cNvGrpSpPr>
            <p:nvPr/>
          </p:nvGrpSpPr>
          <p:grpSpPr bwMode="auto">
            <a:xfrm>
              <a:off x="7129390" y="4584700"/>
              <a:ext cx="1420812" cy="558800"/>
              <a:chOff x="7474137" y="4643067"/>
              <a:chExt cx="1420995" cy="559063"/>
            </a:xfrm>
          </p:grpSpPr>
          <p:sp>
            <p:nvSpPr>
              <p:cNvPr id="32" name="Oval 31"/>
              <p:cNvSpPr/>
              <p:nvPr/>
            </p:nvSpPr>
            <p:spPr>
              <a:xfrm>
                <a:off x="7513829" y="4643067"/>
                <a:ext cx="558872" cy="559063"/>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3" name="TextBox 5"/>
              <p:cNvSpPr txBox="1">
                <a:spLocks noChangeArrowheads="1"/>
              </p:cNvSpPr>
              <p:nvPr/>
            </p:nvSpPr>
            <p:spPr bwMode="auto">
              <a:xfrm>
                <a:off x="7474137" y="4776418"/>
                <a:ext cx="14209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sz="1200">
                    <a:solidFill>
                      <a:schemeClr val="bg1"/>
                    </a:solidFill>
                  </a:rPr>
                  <a:t>unlock</a:t>
                </a:r>
              </a:p>
            </p:txBody>
          </p:sp>
        </p:grpSp>
        <p:sp>
          <p:nvSpPr>
            <p:cNvPr id="34" name="Rectangle 26"/>
            <p:cNvSpPr>
              <a:spLocks noChangeArrowheads="1"/>
            </p:cNvSpPr>
            <p:nvPr/>
          </p:nvSpPr>
          <p:spPr bwMode="auto">
            <a:xfrm>
              <a:off x="4498902" y="3303588"/>
              <a:ext cx="571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tx1"/>
                  </a:solidFill>
                  <a:ea typeface="Sassoon Infant Rg" panose="02000503030000020003" pitchFamily="50" charset="0"/>
                  <a:cs typeface="Sassoon Infant Rg" panose="02000503030000020003" pitchFamily="50" charset="0"/>
                </a:rPr>
                <a:t>Digit</a:t>
              </a:r>
              <a:br>
                <a:rPr lang="en-GB" altLang="en-US" sz="1400">
                  <a:solidFill>
                    <a:schemeClr val="tx1"/>
                  </a:solidFill>
                  <a:ea typeface="Sassoon Infant Rg" panose="02000503030000020003" pitchFamily="50" charset="0"/>
                  <a:cs typeface="Sassoon Infant Rg" panose="02000503030000020003" pitchFamily="50" charset="0"/>
                </a:rPr>
              </a:br>
              <a:r>
                <a:rPr lang="en-GB" altLang="en-US" sz="1400">
                  <a:solidFill>
                    <a:schemeClr val="tx1"/>
                  </a:solidFill>
                  <a:ea typeface="Sassoon Infant Rg" panose="02000503030000020003" pitchFamily="50" charset="0"/>
                  <a:cs typeface="Sassoon Infant Rg" panose="02000503030000020003" pitchFamily="50" charset="0"/>
                </a:rPr>
                <a:t>7</a:t>
              </a:r>
            </a:p>
          </p:txBody>
        </p:sp>
        <p:sp>
          <p:nvSpPr>
            <p:cNvPr id="35" name="Rectangle 27"/>
            <p:cNvSpPr>
              <a:spLocks noChangeArrowheads="1"/>
            </p:cNvSpPr>
            <p:nvPr/>
          </p:nvSpPr>
          <p:spPr bwMode="auto">
            <a:xfrm>
              <a:off x="5056115" y="3303588"/>
              <a:ext cx="5730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tx1"/>
                  </a:solidFill>
                  <a:ea typeface="Sassoon Infant Rg" panose="02000503030000020003" pitchFamily="50" charset="0"/>
                  <a:cs typeface="Sassoon Infant Rg" panose="02000503030000020003" pitchFamily="50" charset="0"/>
                </a:rPr>
                <a:t>Digit</a:t>
              </a:r>
              <a:br>
                <a:rPr lang="en-GB" altLang="en-US" sz="1400">
                  <a:solidFill>
                    <a:schemeClr val="tx1"/>
                  </a:solidFill>
                  <a:ea typeface="Sassoon Infant Rg" panose="02000503030000020003" pitchFamily="50" charset="0"/>
                  <a:cs typeface="Sassoon Infant Rg" panose="02000503030000020003" pitchFamily="50" charset="0"/>
                </a:rPr>
              </a:br>
              <a:r>
                <a:rPr lang="en-GB" altLang="en-US" sz="1400">
                  <a:solidFill>
                    <a:schemeClr val="tx1"/>
                  </a:solidFill>
                  <a:ea typeface="Sassoon Infant Rg" panose="02000503030000020003" pitchFamily="50" charset="0"/>
                  <a:cs typeface="Sassoon Infant Rg" panose="02000503030000020003" pitchFamily="50" charset="0"/>
                </a:rPr>
                <a:t>8</a:t>
              </a:r>
            </a:p>
          </p:txBody>
        </p:sp>
        <p:sp>
          <p:nvSpPr>
            <p:cNvPr id="36" name="Rectangle 28"/>
            <p:cNvSpPr>
              <a:spLocks noChangeArrowheads="1"/>
            </p:cNvSpPr>
            <p:nvPr/>
          </p:nvSpPr>
          <p:spPr bwMode="auto">
            <a:xfrm>
              <a:off x="5613327" y="3303588"/>
              <a:ext cx="573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tx1"/>
                  </a:solidFill>
                  <a:ea typeface="Sassoon Infant Rg" panose="02000503030000020003" pitchFamily="50" charset="0"/>
                  <a:cs typeface="Sassoon Infant Rg" panose="02000503030000020003" pitchFamily="50" charset="0"/>
                </a:rPr>
                <a:t>Digit</a:t>
              </a:r>
              <a:br>
                <a:rPr lang="en-GB" altLang="en-US" sz="1400">
                  <a:solidFill>
                    <a:schemeClr val="tx1"/>
                  </a:solidFill>
                  <a:ea typeface="Sassoon Infant Rg" panose="02000503030000020003" pitchFamily="50" charset="0"/>
                  <a:cs typeface="Sassoon Infant Rg" panose="02000503030000020003" pitchFamily="50" charset="0"/>
                </a:rPr>
              </a:br>
              <a:r>
                <a:rPr lang="en-GB" altLang="en-US" sz="1400">
                  <a:solidFill>
                    <a:schemeClr val="tx1"/>
                  </a:solidFill>
                  <a:ea typeface="Sassoon Infant Rg" panose="02000503030000020003" pitchFamily="50" charset="0"/>
                  <a:cs typeface="Sassoon Infant Rg" panose="02000503030000020003" pitchFamily="50" charset="0"/>
                </a:rPr>
                <a:t>9</a:t>
              </a:r>
            </a:p>
          </p:txBody>
        </p:sp>
        <p:sp>
          <p:nvSpPr>
            <p:cNvPr id="38" name="1">
              <a:extLst/>
            </p:cNvPr>
            <p:cNvSpPr/>
            <p:nvPr/>
          </p:nvSpPr>
          <p:spPr bwMode="auto">
            <a:xfrm>
              <a:off x="4575102" y="3852864"/>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sp>
          <p:nvSpPr>
            <p:cNvPr id="41" name="1">
              <a:extLst/>
            </p:cNvPr>
            <p:cNvSpPr/>
            <p:nvPr/>
          </p:nvSpPr>
          <p:spPr bwMode="auto">
            <a:xfrm>
              <a:off x="5127552" y="3852864"/>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sp>
          <p:nvSpPr>
            <p:cNvPr id="44" name="1">
              <a:extLst/>
            </p:cNvPr>
            <p:cNvSpPr/>
            <p:nvPr/>
          </p:nvSpPr>
          <p:spPr bwMode="auto">
            <a:xfrm>
              <a:off x="5653015" y="3852864"/>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sp>
          <p:nvSpPr>
            <p:cNvPr id="46" name="Rectangle 28"/>
            <p:cNvSpPr>
              <a:spLocks noChangeArrowheads="1"/>
            </p:cNvSpPr>
            <p:nvPr/>
          </p:nvSpPr>
          <p:spPr bwMode="auto">
            <a:xfrm>
              <a:off x="6210227" y="3303588"/>
              <a:ext cx="573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tx1"/>
                  </a:solidFill>
                  <a:ea typeface="Sassoon Infant Rg" panose="02000503030000020003" pitchFamily="50" charset="0"/>
                  <a:cs typeface="Sassoon Infant Rg" panose="02000503030000020003" pitchFamily="50" charset="0"/>
                </a:rPr>
                <a:t>Digit</a:t>
              </a:r>
              <a:br>
                <a:rPr lang="en-GB" altLang="en-US" sz="1400">
                  <a:solidFill>
                    <a:schemeClr val="tx1"/>
                  </a:solidFill>
                  <a:ea typeface="Sassoon Infant Rg" panose="02000503030000020003" pitchFamily="50" charset="0"/>
                  <a:cs typeface="Sassoon Infant Rg" panose="02000503030000020003" pitchFamily="50" charset="0"/>
                </a:rPr>
              </a:br>
              <a:r>
                <a:rPr lang="en-GB" altLang="en-US" sz="1400">
                  <a:solidFill>
                    <a:schemeClr val="tx1"/>
                  </a:solidFill>
                  <a:ea typeface="Sassoon Infant Rg" panose="02000503030000020003" pitchFamily="50" charset="0"/>
                  <a:cs typeface="Sassoon Infant Rg" panose="02000503030000020003" pitchFamily="50" charset="0"/>
                </a:rPr>
                <a:t>10</a:t>
              </a:r>
            </a:p>
          </p:txBody>
        </p:sp>
        <p:sp>
          <p:nvSpPr>
            <p:cNvPr id="48" name="1">
              <a:extLst/>
            </p:cNvPr>
            <p:cNvSpPr/>
            <p:nvPr/>
          </p:nvSpPr>
          <p:spPr bwMode="auto">
            <a:xfrm>
              <a:off x="6249915" y="3852864"/>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grpSp>
      <p:sp>
        <p:nvSpPr>
          <p:cNvPr id="51" name="Rectangle 24"/>
          <p:cNvSpPr>
            <a:spLocks noChangeArrowheads="1"/>
          </p:cNvSpPr>
          <p:nvPr/>
        </p:nvSpPr>
        <p:spPr bwMode="auto">
          <a:xfrm>
            <a:off x="3498573" y="3913218"/>
            <a:ext cx="358171" cy="492443"/>
          </a:xfrm>
          <a:prstGeom prst="rect">
            <a:avLst/>
          </a:prstGeom>
          <a:solidFill>
            <a:schemeClr val="bg1"/>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smtClean="0">
                <a:solidFill>
                  <a:srgbClr val="00649C"/>
                </a:solidFill>
                <a:ea typeface="Sassoon Infant Rg" panose="02000503030000020003" pitchFamily="50" charset="0"/>
                <a:cs typeface="Sassoon Infant Rg" panose="02000503030000020003" pitchFamily="50" charset="0"/>
              </a:rPr>
              <a:t>7</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52" name="Rectangle 24"/>
          <p:cNvSpPr>
            <a:spLocks noChangeArrowheads="1"/>
          </p:cNvSpPr>
          <p:nvPr/>
        </p:nvSpPr>
        <p:spPr bwMode="auto">
          <a:xfrm>
            <a:off x="4010793" y="3919588"/>
            <a:ext cx="380232"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smtClean="0">
                <a:solidFill>
                  <a:srgbClr val="00649C"/>
                </a:solidFill>
                <a:ea typeface="Sassoon Infant Rg" panose="02000503030000020003" pitchFamily="50" charset="0"/>
                <a:cs typeface="Sassoon Infant Rg" panose="02000503030000020003" pitchFamily="50" charset="0"/>
              </a:rPr>
              <a:t>8</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53" name="Rectangle 24"/>
          <p:cNvSpPr>
            <a:spLocks noChangeArrowheads="1"/>
          </p:cNvSpPr>
          <p:nvPr/>
        </p:nvSpPr>
        <p:spPr bwMode="auto">
          <a:xfrm>
            <a:off x="4584589" y="3918935"/>
            <a:ext cx="380232" cy="492442"/>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9</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54" name="Rectangle 24"/>
          <p:cNvSpPr>
            <a:spLocks noChangeArrowheads="1"/>
          </p:cNvSpPr>
          <p:nvPr/>
        </p:nvSpPr>
        <p:spPr bwMode="auto">
          <a:xfrm>
            <a:off x="5169573" y="3911989"/>
            <a:ext cx="319237" cy="492443"/>
          </a:xfrm>
          <a:prstGeom prst="rect">
            <a:avLst/>
          </a:prstGeom>
          <a:solidFill>
            <a:schemeClr val="bg1"/>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smtClean="0">
                <a:solidFill>
                  <a:srgbClr val="00649C"/>
                </a:solidFill>
                <a:ea typeface="Sassoon Infant Rg" panose="02000503030000020003" pitchFamily="50" charset="0"/>
                <a:cs typeface="Sassoon Infant Rg" panose="02000503030000020003" pitchFamily="50" charset="0"/>
              </a:rPr>
              <a:t>6</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55" name="Rectangle 24"/>
          <p:cNvSpPr>
            <a:spLocks noChangeArrowheads="1"/>
          </p:cNvSpPr>
          <p:nvPr/>
        </p:nvSpPr>
        <p:spPr bwMode="auto">
          <a:xfrm>
            <a:off x="5676684" y="3904037"/>
            <a:ext cx="360996"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smtClean="0">
                <a:solidFill>
                  <a:srgbClr val="00649C"/>
                </a:solidFill>
                <a:ea typeface="Sassoon Infant Rg" panose="02000503030000020003" pitchFamily="50" charset="0"/>
                <a:cs typeface="Sassoon Infant Rg" panose="02000503030000020003" pitchFamily="50" charset="0"/>
              </a:rPr>
              <a:t>7</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56" name="Rectangle 24"/>
          <p:cNvSpPr>
            <a:spLocks noChangeArrowheads="1"/>
          </p:cNvSpPr>
          <p:nvPr/>
        </p:nvSpPr>
        <p:spPr bwMode="auto">
          <a:xfrm>
            <a:off x="6274260" y="3918935"/>
            <a:ext cx="364202"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5</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15" name="Rectangle 24"/>
          <p:cNvSpPr>
            <a:spLocks noChangeArrowheads="1"/>
          </p:cNvSpPr>
          <p:nvPr/>
        </p:nvSpPr>
        <p:spPr bwMode="auto">
          <a:xfrm>
            <a:off x="1247716" y="3904396"/>
            <a:ext cx="389421" cy="492443"/>
          </a:xfrm>
          <a:prstGeom prst="rect">
            <a:avLst/>
          </a:prstGeom>
          <a:solidFill>
            <a:schemeClr val="bg1"/>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4</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18" name="Rectangle 24"/>
          <p:cNvSpPr>
            <a:spLocks noChangeArrowheads="1"/>
          </p:cNvSpPr>
          <p:nvPr/>
        </p:nvSpPr>
        <p:spPr bwMode="auto">
          <a:xfrm>
            <a:off x="1819649" y="3916821"/>
            <a:ext cx="364204"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smtClean="0">
                <a:solidFill>
                  <a:srgbClr val="00649C"/>
                </a:solidFill>
                <a:ea typeface="Sassoon Infant Rg" panose="02000503030000020003" pitchFamily="50" charset="0"/>
                <a:cs typeface="Sassoon Infant Rg" panose="02000503030000020003" pitchFamily="50" charset="0"/>
              </a:rPr>
              <a:t>3</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21" name="Rectangle 24"/>
          <p:cNvSpPr>
            <a:spLocks noChangeArrowheads="1"/>
          </p:cNvSpPr>
          <p:nvPr/>
        </p:nvSpPr>
        <p:spPr bwMode="auto">
          <a:xfrm>
            <a:off x="2371571" y="3919589"/>
            <a:ext cx="380232" cy="492442"/>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smtClean="0">
                <a:solidFill>
                  <a:srgbClr val="00649C"/>
                </a:solidFill>
                <a:ea typeface="Sassoon Infant Rg" panose="02000503030000020003" pitchFamily="50" charset="0"/>
                <a:cs typeface="Sassoon Infant Rg" panose="02000503030000020003" pitchFamily="50" charset="0"/>
              </a:rPr>
              <a:t>6</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50" name="Rectangle 24"/>
          <p:cNvSpPr>
            <a:spLocks noChangeArrowheads="1"/>
          </p:cNvSpPr>
          <p:nvPr/>
        </p:nvSpPr>
        <p:spPr bwMode="auto">
          <a:xfrm>
            <a:off x="2926711" y="3919588"/>
            <a:ext cx="378630"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smtClean="0">
                <a:solidFill>
                  <a:srgbClr val="00649C"/>
                </a:solidFill>
                <a:ea typeface="Sassoon Infant Rg" panose="02000503030000020003" pitchFamily="50" charset="0"/>
                <a:cs typeface="Sassoon Infant Rg" panose="02000503030000020003" pitchFamily="50" charset="0"/>
              </a:rPr>
              <a:t>4</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42" name="Rectangle 41"/>
          <p:cNvSpPr/>
          <p:nvPr/>
        </p:nvSpPr>
        <p:spPr>
          <a:xfrm>
            <a:off x="907613" y="1437948"/>
            <a:ext cx="6922593" cy="646331"/>
          </a:xfrm>
          <a:prstGeom prst="rect">
            <a:avLst/>
          </a:prstGeom>
        </p:spPr>
        <p:txBody>
          <a:bodyPr wrap="square">
            <a:spAutoFit/>
          </a:bodyPr>
          <a:lstStyle/>
          <a:p>
            <a:pPr>
              <a:lnSpc>
                <a:spcPct val="100000"/>
              </a:lnSpc>
              <a:spcBef>
                <a:spcPct val="0"/>
              </a:spcBef>
              <a:buFontTx/>
              <a:buNone/>
            </a:pPr>
            <a:r>
              <a:rPr lang="en-GB" altLang="en-US" dirty="0"/>
              <a:t>Now you’ve solved all the clues, it’s time to enter the code into the padlock and escape the planetarium!</a:t>
            </a:r>
            <a:endParaRPr lang="en-GB" altLang="en-US" b="1" dirty="0"/>
          </a:p>
        </p:txBody>
      </p:sp>
      <p:pic>
        <p:nvPicPr>
          <p:cNvPr id="43" name="Picture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078841" y="1806972"/>
            <a:ext cx="1774826" cy="1443830"/>
          </a:xfrm>
          <a:prstGeom prst="rect">
            <a:avLst/>
          </a:prstGeom>
        </p:spPr>
      </p:pic>
      <p:sp>
        <p:nvSpPr>
          <p:cNvPr id="45" name="Rectangle 44"/>
          <p:cNvSpPr/>
          <p:nvPr/>
        </p:nvSpPr>
        <p:spPr>
          <a:xfrm>
            <a:off x="968302" y="86004"/>
            <a:ext cx="7260928" cy="1143903"/>
          </a:xfrm>
          <a:prstGeom prst="rect">
            <a:avLst/>
          </a:prstGeom>
        </p:spPr>
        <p:txBody>
          <a:bodyPr wrap="square">
            <a:spAutoFit/>
          </a:bodyPr>
          <a:lstStyle/>
          <a:p>
            <a:pPr algn="ctr">
              <a:lnSpc>
                <a:spcPct val="200000"/>
              </a:lnSpc>
            </a:pPr>
            <a:r>
              <a:rPr lang="en-GB" sz="4000" b="1" dirty="0">
                <a:solidFill>
                  <a:srgbClr val="0A67A0"/>
                </a:solidFill>
              </a:rPr>
              <a:t>Escape the Planetarium </a:t>
            </a:r>
          </a:p>
        </p:txBody>
      </p:sp>
      <p:sp>
        <p:nvSpPr>
          <p:cNvPr id="47" name="Rectangle 46">
            <a:hlinkClick r:id="rId4"/>
          </p:cNvPr>
          <p:cNvSpPr/>
          <p:nvPr/>
        </p:nvSpPr>
        <p:spPr>
          <a:xfrm>
            <a:off x="8464361" y="6519333"/>
            <a:ext cx="679639" cy="3386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6445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249"/>
                                          </p:stCondLst>
                                        </p:cTn>
                                        <p:tgtEl>
                                          <p:spTgt spid="5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25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25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250"/>
                                        <p:tgtEl>
                                          <p:spTgt spid="2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250"/>
                                        <p:tgtEl>
                                          <p:spTgt spid="5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fade">
                                      <p:cBhvr>
                                        <p:cTn id="31" dur="250"/>
                                        <p:tgtEl>
                                          <p:spTgt spid="5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fade">
                                      <p:cBhvr>
                                        <p:cTn id="36" dur="250"/>
                                        <p:tgtEl>
                                          <p:spTgt spid="5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250"/>
                                        <p:tgtEl>
                                          <p:spTgt spid="53"/>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250"/>
                                        <p:tgtEl>
                                          <p:spTgt spid="54"/>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fade">
                                      <p:cBhvr>
                                        <p:cTn id="51" dur="250"/>
                                        <p:tgtEl>
                                          <p:spTgt spid="55"/>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56"/>
                                        </p:tgtEl>
                                        <p:attrNameLst>
                                          <p:attrName>style.visibility</p:attrName>
                                        </p:attrNameLst>
                                      </p:cBhvr>
                                      <p:to>
                                        <p:strVal val="visible"/>
                                      </p:to>
                                    </p:set>
                                    <p:animEffect transition="in" filter="fade">
                                      <p:cBhvr>
                                        <p:cTn id="56" dur="2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P spid="53" grpId="0" animBg="1"/>
      <p:bldP spid="54" grpId="0" animBg="1"/>
      <p:bldP spid="55" grpId="0" animBg="1"/>
      <p:bldP spid="56" grpId="0" animBg="1"/>
      <p:bldP spid="15" grpId="0" animBg="1"/>
      <p:bldP spid="18" grpId="0" animBg="1"/>
      <p:bldP spid="21" grpId="0" animBg="1"/>
      <p:bldP spid="5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89400" y="3073400"/>
            <a:ext cx="956733" cy="660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1473</TotalTime>
  <Words>1247</Words>
  <Application>Microsoft Office PowerPoint</Application>
  <PresentationFormat>On-screen Show (4:3)</PresentationFormat>
  <Paragraphs>177</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Times New Roman</vt:lpstr>
      <vt:lpstr>Twinkl</vt:lpstr>
      <vt:lpstr>Arial</vt:lpstr>
      <vt:lpstr>Calibri</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Shannon Andrews</dc:creator>
  <cp:lastModifiedBy>Claire Kerekes</cp:lastModifiedBy>
  <cp:revision>43</cp:revision>
  <dcterms:created xsi:type="dcterms:W3CDTF">2019-11-06T11:47:01Z</dcterms:created>
  <dcterms:modified xsi:type="dcterms:W3CDTF">2019-12-12T11:05:54Z</dcterms:modified>
</cp:coreProperties>
</file>